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A4D48-9BA3-46CA-BEA9-7BFE50A1DF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DB2E1D-41B0-4E49-BF5A-EAF0DEF825BF}">
      <dgm:prSet/>
      <dgm:spPr/>
      <dgm:t>
        <a:bodyPr/>
        <a:lstStyle/>
        <a:p>
          <a:r>
            <a:rPr lang="en-US"/>
            <a:t>Founder and CEO of Multifunding</a:t>
          </a:r>
        </a:p>
      </dgm:t>
    </dgm:pt>
    <dgm:pt modelId="{9FB8B9AD-501A-468A-BFED-2B864A3F19CA}" type="parTrans" cxnId="{5EC57284-03EC-49D3-A438-7D05CA42D75F}">
      <dgm:prSet/>
      <dgm:spPr/>
      <dgm:t>
        <a:bodyPr/>
        <a:lstStyle/>
        <a:p>
          <a:endParaRPr lang="en-US"/>
        </a:p>
      </dgm:t>
    </dgm:pt>
    <dgm:pt modelId="{3D022225-5996-4709-A476-4CBA8516E3A7}" type="sibTrans" cxnId="{5EC57284-03EC-49D3-A438-7D05CA42D75F}">
      <dgm:prSet/>
      <dgm:spPr/>
      <dgm:t>
        <a:bodyPr/>
        <a:lstStyle/>
        <a:p>
          <a:endParaRPr lang="en-US"/>
        </a:p>
      </dgm:t>
    </dgm:pt>
    <dgm:pt modelId="{89082F90-AA4A-42A8-8915-50589E43A74E}">
      <dgm:prSet/>
      <dgm:spPr/>
      <dgm:t>
        <a:bodyPr/>
        <a:lstStyle/>
        <a:p>
          <a:r>
            <a:rPr lang="en-US"/>
            <a:t>Inc columnist – on business lending issues</a:t>
          </a:r>
        </a:p>
      </dgm:t>
    </dgm:pt>
    <dgm:pt modelId="{F4C23459-6B9C-4187-9075-630796EAE26B}" type="parTrans" cxnId="{D634BBB6-F6F2-484A-9B8F-83A65190DC88}">
      <dgm:prSet/>
      <dgm:spPr/>
      <dgm:t>
        <a:bodyPr/>
        <a:lstStyle/>
        <a:p>
          <a:endParaRPr lang="en-US"/>
        </a:p>
      </dgm:t>
    </dgm:pt>
    <dgm:pt modelId="{FEEBD449-F5C8-482F-85DA-83439FF06B3D}" type="sibTrans" cxnId="{D634BBB6-F6F2-484A-9B8F-83A65190DC88}">
      <dgm:prSet/>
      <dgm:spPr/>
      <dgm:t>
        <a:bodyPr/>
        <a:lstStyle/>
        <a:p>
          <a:endParaRPr lang="en-US"/>
        </a:p>
      </dgm:t>
    </dgm:pt>
    <dgm:pt modelId="{3B99952B-E21F-4F65-A13F-C6E79B1EC837}">
      <dgm:prSet/>
      <dgm:spPr/>
      <dgm:t>
        <a:bodyPr/>
        <a:lstStyle/>
        <a:p>
          <a:r>
            <a:rPr lang="en-US"/>
            <a:t>Featured in WSJ, New York Times, Fox amongst others</a:t>
          </a:r>
        </a:p>
      </dgm:t>
    </dgm:pt>
    <dgm:pt modelId="{A0F6B232-24FE-4FFF-903A-3B7466E31ACF}" type="parTrans" cxnId="{D7569304-1E9D-4097-8CD3-D748D6709A82}">
      <dgm:prSet/>
      <dgm:spPr/>
      <dgm:t>
        <a:bodyPr/>
        <a:lstStyle/>
        <a:p>
          <a:endParaRPr lang="en-US"/>
        </a:p>
      </dgm:t>
    </dgm:pt>
    <dgm:pt modelId="{96FB642E-2CEE-47B1-A558-59E5001988EA}" type="sibTrans" cxnId="{D7569304-1E9D-4097-8CD3-D748D6709A82}">
      <dgm:prSet/>
      <dgm:spPr/>
      <dgm:t>
        <a:bodyPr/>
        <a:lstStyle/>
        <a:p>
          <a:endParaRPr lang="en-US"/>
        </a:p>
      </dgm:t>
    </dgm:pt>
    <dgm:pt modelId="{EBFE5851-AFEA-4F30-A9A2-0AB24C7B4B56}">
      <dgm:prSet/>
      <dgm:spPr/>
      <dgm:t>
        <a:bodyPr/>
        <a:lstStyle/>
        <a:p>
          <a:r>
            <a:rPr lang="en-US"/>
            <a:t>Advised the White House, Federal Reserve and Treasury market on business credit markers</a:t>
          </a:r>
        </a:p>
      </dgm:t>
    </dgm:pt>
    <dgm:pt modelId="{0763165E-0E47-4728-815A-5A660AA0339F}" type="parTrans" cxnId="{EAE93CA3-F2D8-4C82-8555-17F8CE8BFF69}">
      <dgm:prSet/>
      <dgm:spPr/>
      <dgm:t>
        <a:bodyPr/>
        <a:lstStyle/>
        <a:p>
          <a:endParaRPr lang="en-US"/>
        </a:p>
      </dgm:t>
    </dgm:pt>
    <dgm:pt modelId="{A10A39F9-DC7B-4151-B5A2-3752E667ED33}" type="sibTrans" cxnId="{EAE93CA3-F2D8-4C82-8555-17F8CE8BFF69}">
      <dgm:prSet/>
      <dgm:spPr/>
      <dgm:t>
        <a:bodyPr/>
        <a:lstStyle/>
        <a:p>
          <a:endParaRPr lang="en-US"/>
        </a:p>
      </dgm:t>
    </dgm:pt>
    <dgm:pt modelId="{7DC51E88-05B5-40ED-A0B6-7AB7AC08C6D3}">
      <dgm:prSet/>
      <dgm:spPr/>
      <dgm:t>
        <a:bodyPr/>
        <a:lstStyle/>
        <a:p>
          <a:r>
            <a:rPr lang="en-US"/>
            <a:t>Author of The Growth Dilemma</a:t>
          </a:r>
        </a:p>
      </dgm:t>
    </dgm:pt>
    <dgm:pt modelId="{B2CBA091-2059-4179-B626-6A29C86B4CDE}" type="parTrans" cxnId="{27B49A3F-011E-4B28-A026-C7CE760B6A7F}">
      <dgm:prSet/>
      <dgm:spPr/>
      <dgm:t>
        <a:bodyPr/>
        <a:lstStyle/>
        <a:p>
          <a:endParaRPr lang="en-US"/>
        </a:p>
      </dgm:t>
    </dgm:pt>
    <dgm:pt modelId="{BD873DBE-7A02-4AD0-9592-E76B3FA5A4FE}" type="sibTrans" cxnId="{27B49A3F-011E-4B28-A026-C7CE760B6A7F}">
      <dgm:prSet/>
      <dgm:spPr/>
      <dgm:t>
        <a:bodyPr/>
        <a:lstStyle/>
        <a:p>
          <a:endParaRPr lang="en-US"/>
        </a:p>
      </dgm:t>
    </dgm:pt>
    <dgm:pt modelId="{32F73DD5-F528-47C7-913D-7A256E399E21}">
      <dgm:prSet/>
      <dgm:spPr/>
      <dgm:t>
        <a:bodyPr/>
        <a:lstStyle/>
        <a:p>
          <a:r>
            <a:rPr lang="en-US"/>
            <a:t>EO – Board Member - Philadelphia</a:t>
          </a:r>
        </a:p>
      </dgm:t>
    </dgm:pt>
    <dgm:pt modelId="{3A9831CA-9D33-4E51-8BD2-45A166ABEE60}" type="parTrans" cxnId="{4CD44F9E-DB7A-418E-B5C6-8A01BBF00F21}">
      <dgm:prSet/>
      <dgm:spPr/>
      <dgm:t>
        <a:bodyPr/>
        <a:lstStyle/>
        <a:p>
          <a:endParaRPr lang="en-US"/>
        </a:p>
      </dgm:t>
    </dgm:pt>
    <dgm:pt modelId="{EBAB2710-C4E8-472B-89B2-C0E27813E6F5}" type="sibTrans" cxnId="{4CD44F9E-DB7A-418E-B5C6-8A01BBF00F21}">
      <dgm:prSet/>
      <dgm:spPr/>
      <dgm:t>
        <a:bodyPr/>
        <a:lstStyle/>
        <a:p>
          <a:endParaRPr lang="en-US"/>
        </a:p>
      </dgm:t>
    </dgm:pt>
    <dgm:pt modelId="{1D680DC2-A341-4AE4-89B3-0617CF63F481}" type="pres">
      <dgm:prSet presAssocID="{77EA4D48-9BA3-46CA-BEA9-7BFE50A1DF46}" presName="root" presStyleCnt="0">
        <dgm:presLayoutVars>
          <dgm:dir/>
          <dgm:resizeHandles val="exact"/>
        </dgm:presLayoutVars>
      </dgm:prSet>
      <dgm:spPr/>
    </dgm:pt>
    <dgm:pt modelId="{CD33DFC9-140B-4DFF-A882-77D71302081C}" type="pres">
      <dgm:prSet presAssocID="{B1DB2E1D-41B0-4E49-BF5A-EAF0DEF825BF}" presName="compNode" presStyleCnt="0"/>
      <dgm:spPr/>
    </dgm:pt>
    <dgm:pt modelId="{7883B694-D2EA-4E3B-A08D-CF93186AFE2A}" type="pres">
      <dgm:prSet presAssocID="{B1DB2E1D-41B0-4E49-BF5A-EAF0DEF825BF}" presName="bgRect" presStyleLbl="bgShp" presStyleIdx="0" presStyleCnt="6"/>
      <dgm:spPr/>
    </dgm:pt>
    <dgm:pt modelId="{FE4F50C6-DE7B-4ADA-8EF2-9DD91AAA1B81}" type="pres">
      <dgm:prSet presAssocID="{B1DB2E1D-41B0-4E49-BF5A-EAF0DEF825B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94A2696-B954-4245-8E5D-94458C36FFA2}" type="pres">
      <dgm:prSet presAssocID="{B1DB2E1D-41B0-4E49-BF5A-EAF0DEF825BF}" presName="spaceRect" presStyleCnt="0"/>
      <dgm:spPr/>
    </dgm:pt>
    <dgm:pt modelId="{9E684089-08DC-42EE-A89F-A61CC6C0C005}" type="pres">
      <dgm:prSet presAssocID="{B1DB2E1D-41B0-4E49-BF5A-EAF0DEF825BF}" presName="parTx" presStyleLbl="revTx" presStyleIdx="0" presStyleCnt="6">
        <dgm:presLayoutVars>
          <dgm:chMax val="0"/>
          <dgm:chPref val="0"/>
        </dgm:presLayoutVars>
      </dgm:prSet>
      <dgm:spPr/>
    </dgm:pt>
    <dgm:pt modelId="{67C1B1D6-A0A6-4F54-A518-F1F5D97A6D1D}" type="pres">
      <dgm:prSet presAssocID="{3D022225-5996-4709-A476-4CBA8516E3A7}" presName="sibTrans" presStyleCnt="0"/>
      <dgm:spPr/>
    </dgm:pt>
    <dgm:pt modelId="{548F04F6-0DA0-4D14-82F8-22EAB699593D}" type="pres">
      <dgm:prSet presAssocID="{89082F90-AA4A-42A8-8915-50589E43A74E}" presName="compNode" presStyleCnt="0"/>
      <dgm:spPr/>
    </dgm:pt>
    <dgm:pt modelId="{6B6BC799-E2E4-4825-9009-C3FF136E5408}" type="pres">
      <dgm:prSet presAssocID="{89082F90-AA4A-42A8-8915-50589E43A74E}" presName="bgRect" presStyleLbl="bgShp" presStyleIdx="1" presStyleCnt="6"/>
      <dgm:spPr/>
    </dgm:pt>
    <dgm:pt modelId="{21B8620A-C0F7-4ADB-B72C-CA4C50592831}" type="pres">
      <dgm:prSet presAssocID="{89082F90-AA4A-42A8-8915-50589E43A74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4187758-0C58-4CF1-9E1D-8F68BEA43FA1}" type="pres">
      <dgm:prSet presAssocID="{89082F90-AA4A-42A8-8915-50589E43A74E}" presName="spaceRect" presStyleCnt="0"/>
      <dgm:spPr/>
    </dgm:pt>
    <dgm:pt modelId="{324DB620-EFE0-47F4-B9CC-951EA1576540}" type="pres">
      <dgm:prSet presAssocID="{89082F90-AA4A-42A8-8915-50589E43A74E}" presName="parTx" presStyleLbl="revTx" presStyleIdx="1" presStyleCnt="6">
        <dgm:presLayoutVars>
          <dgm:chMax val="0"/>
          <dgm:chPref val="0"/>
        </dgm:presLayoutVars>
      </dgm:prSet>
      <dgm:spPr/>
    </dgm:pt>
    <dgm:pt modelId="{D34FC1B2-2F0F-4C24-88CA-435C89B68C29}" type="pres">
      <dgm:prSet presAssocID="{FEEBD449-F5C8-482F-85DA-83439FF06B3D}" presName="sibTrans" presStyleCnt="0"/>
      <dgm:spPr/>
    </dgm:pt>
    <dgm:pt modelId="{D79532EE-CDC8-4E6B-86B3-0BB664B1EB99}" type="pres">
      <dgm:prSet presAssocID="{3B99952B-E21F-4F65-A13F-C6E79B1EC837}" presName="compNode" presStyleCnt="0"/>
      <dgm:spPr/>
    </dgm:pt>
    <dgm:pt modelId="{007CDB42-A762-4534-BE2F-AEA19C90BE58}" type="pres">
      <dgm:prSet presAssocID="{3B99952B-E21F-4F65-A13F-C6E79B1EC837}" presName="bgRect" presStyleLbl="bgShp" presStyleIdx="2" presStyleCnt="6"/>
      <dgm:spPr/>
    </dgm:pt>
    <dgm:pt modelId="{893F44D7-3B89-4A1F-8861-D4BD6D2C6F30}" type="pres">
      <dgm:prSet presAssocID="{3B99952B-E21F-4F65-A13F-C6E79B1EC83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841C8FB6-6FBE-4E5F-B7E8-BB913F5E254C}" type="pres">
      <dgm:prSet presAssocID="{3B99952B-E21F-4F65-A13F-C6E79B1EC837}" presName="spaceRect" presStyleCnt="0"/>
      <dgm:spPr/>
    </dgm:pt>
    <dgm:pt modelId="{C54F5051-F5FE-4F41-A158-B0A289032739}" type="pres">
      <dgm:prSet presAssocID="{3B99952B-E21F-4F65-A13F-C6E79B1EC837}" presName="parTx" presStyleLbl="revTx" presStyleIdx="2" presStyleCnt="6">
        <dgm:presLayoutVars>
          <dgm:chMax val="0"/>
          <dgm:chPref val="0"/>
        </dgm:presLayoutVars>
      </dgm:prSet>
      <dgm:spPr/>
    </dgm:pt>
    <dgm:pt modelId="{D388297A-E1B2-40A9-816A-7A68297FB106}" type="pres">
      <dgm:prSet presAssocID="{96FB642E-2CEE-47B1-A558-59E5001988EA}" presName="sibTrans" presStyleCnt="0"/>
      <dgm:spPr/>
    </dgm:pt>
    <dgm:pt modelId="{88F9F403-F596-42DF-8F2C-A13E43B540D4}" type="pres">
      <dgm:prSet presAssocID="{EBFE5851-AFEA-4F30-A9A2-0AB24C7B4B56}" presName="compNode" presStyleCnt="0"/>
      <dgm:spPr/>
    </dgm:pt>
    <dgm:pt modelId="{2A56EC5B-C3EB-4234-BF05-C7E85AEDF7DD}" type="pres">
      <dgm:prSet presAssocID="{EBFE5851-AFEA-4F30-A9A2-0AB24C7B4B56}" presName="bgRect" presStyleLbl="bgShp" presStyleIdx="3" presStyleCnt="6"/>
      <dgm:spPr/>
    </dgm:pt>
    <dgm:pt modelId="{88133EB6-D0E5-4A88-A68A-C522ACA5970A}" type="pres">
      <dgm:prSet presAssocID="{EBFE5851-AFEA-4F30-A9A2-0AB24C7B4B5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07790BC-2D25-48E7-9E4A-C0DD58D53927}" type="pres">
      <dgm:prSet presAssocID="{EBFE5851-AFEA-4F30-A9A2-0AB24C7B4B56}" presName="spaceRect" presStyleCnt="0"/>
      <dgm:spPr/>
    </dgm:pt>
    <dgm:pt modelId="{665A2774-6EC6-468A-BB18-3B8FA5BB8442}" type="pres">
      <dgm:prSet presAssocID="{EBFE5851-AFEA-4F30-A9A2-0AB24C7B4B56}" presName="parTx" presStyleLbl="revTx" presStyleIdx="3" presStyleCnt="6">
        <dgm:presLayoutVars>
          <dgm:chMax val="0"/>
          <dgm:chPref val="0"/>
        </dgm:presLayoutVars>
      </dgm:prSet>
      <dgm:spPr/>
    </dgm:pt>
    <dgm:pt modelId="{AF27E864-5057-4E13-AA0B-24F497A4C8DD}" type="pres">
      <dgm:prSet presAssocID="{A10A39F9-DC7B-4151-B5A2-3752E667ED33}" presName="sibTrans" presStyleCnt="0"/>
      <dgm:spPr/>
    </dgm:pt>
    <dgm:pt modelId="{4C7CF2AC-2D76-4E2A-A027-D3559A940AC2}" type="pres">
      <dgm:prSet presAssocID="{7DC51E88-05B5-40ED-A0B6-7AB7AC08C6D3}" presName="compNode" presStyleCnt="0"/>
      <dgm:spPr/>
    </dgm:pt>
    <dgm:pt modelId="{75380B28-DB1E-478B-841C-1D76D3D28E5B}" type="pres">
      <dgm:prSet presAssocID="{7DC51E88-05B5-40ED-A0B6-7AB7AC08C6D3}" presName="bgRect" presStyleLbl="bgShp" presStyleIdx="4" presStyleCnt="6"/>
      <dgm:spPr/>
    </dgm:pt>
    <dgm:pt modelId="{33AE3E9F-67A4-4A76-95F2-D3C5F90839A3}" type="pres">
      <dgm:prSet presAssocID="{7DC51E88-05B5-40ED-A0B6-7AB7AC08C6D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C4DDB36-1C99-4302-9228-F86D2C7C2C50}" type="pres">
      <dgm:prSet presAssocID="{7DC51E88-05B5-40ED-A0B6-7AB7AC08C6D3}" presName="spaceRect" presStyleCnt="0"/>
      <dgm:spPr/>
    </dgm:pt>
    <dgm:pt modelId="{A9B88879-93C3-4998-B7F9-AA50C364AB40}" type="pres">
      <dgm:prSet presAssocID="{7DC51E88-05B5-40ED-A0B6-7AB7AC08C6D3}" presName="parTx" presStyleLbl="revTx" presStyleIdx="4" presStyleCnt="6">
        <dgm:presLayoutVars>
          <dgm:chMax val="0"/>
          <dgm:chPref val="0"/>
        </dgm:presLayoutVars>
      </dgm:prSet>
      <dgm:spPr/>
    </dgm:pt>
    <dgm:pt modelId="{E70ACBF0-7576-4BF9-B098-C255FADE7113}" type="pres">
      <dgm:prSet presAssocID="{BD873DBE-7A02-4AD0-9592-E76B3FA5A4FE}" presName="sibTrans" presStyleCnt="0"/>
      <dgm:spPr/>
    </dgm:pt>
    <dgm:pt modelId="{25528467-E95A-449B-9E7F-E7C184D15E2C}" type="pres">
      <dgm:prSet presAssocID="{32F73DD5-F528-47C7-913D-7A256E399E21}" presName="compNode" presStyleCnt="0"/>
      <dgm:spPr/>
    </dgm:pt>
    <dgm:pt modelId="{00D0DC3B-7A31-43F6-927E-D35896E71D18}" type="pres">
      <dgm:prSet presAssocID="{32F73DD5-F528-47C7-913D-7A256E399E21}" presName="bgRect" presStyleLbl="bgShp" presStyleIdx="5" presStyleCnt="6"/>
      <dgm:spPr/>
    </dgm:pt>
    <dgm:pt modelId="{3E70491D-148E-47E0-85F3-0CBD6E29CD6D}" type="pres">
      <dgm:prSet presAssocID="{32F73DD5-F528-47C7-913D-7A256E399E2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9635614-542F-44F2-9DEC-3137A1274C91}" type="pres">
      <dgm:prSet presAssocID="{32F73DD5-F528-47C7-913D-7A256E399E21}" presName="spaceRect" presStyleCnt="0"/>
      <dgm:spPr/>
    </dgm:pt>
    <dgm:pt modelId="{62484AC4-7EF9-4738-89C6-226C873A640F}" type="pres">
      <dgm:prSet presAssocID="{32F73DD5-F528-47C7-913D-7A256E399E2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A41CE03-8C36-47EC-BF28-1FBDA4957A8A}" type="presOf" srcId="{77EA4D48-9BA3-46CA-BEA9-7BFE50A1DF46}" destId="{1D680DC2-A341-4AE4-89B3-0617CF63F481}" srcOrd="0" destOrd="0" presId="urn:microsoft.com/office/officeart/2018/2/layout/IconVerticalSolidList"/>
    <dgm:cxn modelId="{D7569304-1E9D-4097-8CD3-D748D6709A82}" srcId="{77EA4D48-9BA3-46CA-BEA9-7BFE50A1DF46}" destId="{3B99952B-E21F-4F65-A13F-C6E79B1EC837}" srcOrd="2" destOrd="0" parTransId="{A0F6B232-24FE-4FFF-903A-3B7466E31ACF}" sibTransId="{96FB642E-2CEE-47B1-A558-59E5001988EA}"/>
    <dgm:cxn modelId="{27B49A3F-011E-4B28-A026-C7CE760B6A7F}" srcId="{77EA4D48-9BA3-46CA-BEA9-7BFE50A1DF46}" destId="{7DC51E88-05B5-40ED-A0B6-7AB7AC08C6D3}" srcOrd="4" destOrd="0" parTransId="{B2CBA091-2059-4179-B626-6A29C86B4CDE}" sibTransId="{BD873DBE-7A02-4AD0-9592-E76B3FA5A4FE}"/>
    <dgm:cxn modelId="{12C73D5C-DCA6-484E-A1D5-B34674760448}" type="presOf" srcId="{89082F90-AA4A-42A8-8915-50589E43A74E}" destId="{324DB620-EFE0-47F4-B9CC-951EA1576540}" srcOrd="0" destOrd="0" presId="urn:microsoft.com/office/officeart/2018/2/layout/IconVerticalSolidList"/>
    <dgm:cxn modelId="{1A32A944-47A0-4A54-BC7B-774CFF9F8CF4}" type="presOf" srcId="{EBFE5851-AFEA-4F30-A9A2-0AB24C7B4B56}" destId="{665A2774-6EC6-468A-BB18-3B8FA5BB8442}" srcOrd="0" destOrd="0" presId="urn:microsoft.com/office/officeart/2018/2/layout/IconVerticalSolidList"/>
    <dgm:cxn modelId="{23801545-72F5-47A0-97AA-540C2AAD2BB4}" type="presOf" srcId="{7DC51E88-05B5-40ED-A0B6-7AB7AC08C6D3}" destId="{A9B88879-93C3-4998-B7F9-AA50C364AB40}" srcOrd="0" destOrd="0" presId="urn:microsoft.com/office/officeart/2018/2/layout/IconVerticalSolidList"/>
    <dgm:cxn modelId="{7072754D-B6CF-4086-B6F5-8FCA539CC3C7}" type="presOf" srcId="{32F73DD5-F528-47C7-913D-7A256E399E21}" destId="{62484AC4-7EF9-4738-89C6-226C873A640F}" srcOrd="0" destOrd="0" presId="urn:microsoft.com/office/officeart/2018/2/layout/IconVerticalSolidList"/>
    <dgm:cxn modelId="{267BE873-64FD-4E13-9369-262BE4DF9B80}" type="presOf" srcId="{3B99952B-E21F-4F65-A13F-C6E79B1EC837}" destId="{C54F5051-F5FE-4F41-A158-B0A289032739}" srcOrd="0" destOrd="0" presId="urn:microsoft.com/office/officeart/2018/2/layout/IconVerticalSolidList"/>
    <dgm:cxn modelId="{5EC57284-03EC-49D3-A438-7D05CA42D75F}" srcId="{77EA4D48-9BA3-46CA-BEA9-7BFE50A1DF46}" destId="{B1DB2E1D-41B0-4E49-BF5A-EAF0DEF825BF}" srcOrd="0" destOrd="0" parTransId="{9FB8B9AD-501A-468A-BFED-2B864A3F19CA}" sibTransId="{3D022225-5996-4709-A476-4CBA8516E3A7}"/>
    <dgm:cxn modelId="{4CD44F9E-DB7A-418E-B5C6-8A01BBF00F21}" srcId="{77EA4D48-9BA3-46CA-BEA9-7BFE50A1DF46}" destId="{32F73DD5-F528-47C7-913D-7A256E399E21}" srcOrd="5" destOrd="0" parTransId="{3A9831CA-9D33-4E51-8BD2-45A166ABEE60}" sibTransId="{EBAB2710-C4E8-472B-89B2-C0E27813E6F5}"/>
    <dgm:cxn modelId="{EAE93CA3-F2D8-4C82-8555-17F8CE8BFF69}" srcId="{77EA4D48-9BA3-46CA-BEA9-7BFE50A1DF46}" destId="{EBFE5851-AFEA-4F30-A9A2-0AB24C7B4B56}" srcOrd="3" destOrd="0" parTransId="{0763165E-0E47-4728-815A-5A660AA0339F}" sibTransId="{A10A39F9-DC7B-4151-B5A2-3752E667ED33}"/>
    <dgm:cxn modelId="{D634BBB6-F6F2-484A-9B8F-83A65190DC88}" srcId="{77EA4D48-9BA3-46CA-BEA9-7BFE50A1DF46}" destId="{89082F90-AA4A-42A8-8915-50589E43A74E}" srcOrd="1" destOrd="0" parTransId="{F4C23459-6B9C-4187-9075-630796EAE26B}" sibTransId="{FEEBD449-F5C8-482F-85DA-83439FF06B3D}"/>
    <dgm:cxn modelId="{DA6A7FDB-6EAA-4C81-945F-A3D10E691B27}" type="presOf" srcId="{B1DB2E1D-41B0-4E49-BF5A-EAF0DEF825BF}" destId="{9E684089-08DC-42EE-A89F-A61CC6C0C005}" srcOrd="0" destOrd="0" presId="urn:microsoft.com/office/officeart/2018/2/layout/IconVerticalSolidList"/>
    <dgm:cxn modelId="{3A0AA2F2-CBC8-41FF-83EB-F843648E1CEE}" type="presParOf" srcId="{1D680DC2-A341-4AE4-89B3-0617CF63F481}" destId="{CD33DFC9-140B-4DFF-A882-77D71302081C}" srcOrd="0" destOrd="0" presId="urn:microsoft.com/office/officeart/2018/2/layout/IconVerticalSolidList"/>
    <dgm:cxn modelId="{A63EFE3A-7FB4-4E89-B8ED-9626FB56549B}" type="presParOf" srcId="{CD33DFC9-140B-4DFF-A882-77D71302081C}" destId="{7883B694-D2EA-4E3B-A08D-CF93186AFE2A}" srcOrd="0" destOrd="0" presId="urn:microsoft.com/office/officeart/2018/2/layout/IconVerticalSolidList"/>
    <dgm:cxn modelId="{D22C9EE5-A610-4176-AE95-2C92899F435A}" type="presParOf" srcId="{CD33DFC9-140B-4DFF-A882-77D71302081C}" destId="{FE4F50C6-DE7B-4ADA-8EF2-9DD91AAA1B81}" srcOrd="1" destOrd="0" presId="urn:microsoft.com/office/officeart/2018/2/layout/IconVerticalSolidList"/>
    <dgm:cxn modelId="{A08438BC-BB10-4A64-A8EE-B8E86B5D028C}" type="presParOf" srcId="{CD33DFC9-140B-4DFF-A882-77D71302081C}" destId="{494A2696-B954-4245-8E5D-94458C36FFA2}" srcOrd="2" destOrd="0" presId="urn:microsoft.com/office/officeart/2018/2/layout/IconVerticalSolidList"/>
    <dgm:cxn modelId="{95CA9B2C-8045-4AAF-957E-1C7EDD2DAB98}" type="presParOf" srcId="{CD33DFC9-140B-4DFF-A882-77D71302081C}" destId="{9E684089-08DC-42EE-A89F-A61CC6C0C005}" srcOrd="3" destOrd="0" presId="urn:microsoft.com/office/officeart/2018/2/layout/IconVerticalSolidList"/>
    <dgm:cxn modelId="{FE3A0E46-B542-4864-A7E4-97D05AB204F7}" type="presParOf" srcId="{1D680DC2-A341-4AE4-89B3-0617CF63F481}" destId="{67C1B1D6-A0A6-4F54-A518-F1F5D97A6D1D}" srcOrd="1" destOrd="0" presId="urn:microsoft.com/office/officeart/2018/2/layout/IconVerticalSolidList"/>
    <dgm:cxn modelId="{BBF5584A-BEBA-494A-8500-7E58811D52E4}" type="presParOf" srcId="{1D680DC2-A341-4AE4-89B3-0617CF63F481}" destId="{548F04F6-0DA0-4D14-82F8-22EAB699593D}" srcOrd="2" destOrd="0" presId="urn:microsoft.com/office/officeart/2018/2/layout/IconVerticalSolidList"/>
    <dgm:cxn modelId="{80962E16-7F3C-45BE-B367-2FA6797A33D4}" type="presParOf" srcId="{548F04F6-0DA0-4D14-82F8-22EAB699593D}" destId="{6B6BC799-E2E4-4825-9009-C3FF136E5408}" srcOrd="0" destOrd="0" presId="urn:microsoft.com/office/officeart/2018/2/layout/IconVerticalSolidList"/>
    <dgm:cxn modelId="{E9530A52-6067-42E8-A227-F5DAFD35DC12}" type="presParOf" srcId="{548F04F6-0DA0-4D14-82F8-22EAB699593D}" destId="{21B8620A-C0F7-4ADB-B72C-CA4C50592831}" srcOrd="1" destOrd="0" presId="urn:microsoft.com/office/officeart/2018/2/layout/IconVerticalSolidList"/>
    <dgm:cxn modelId="{8F0F3807-27D9-4FBA-8B6B-E67C3E826BAB}" type="presParOf" srcId="{548F04F6-0DA0-4D14-82F8-22EAB699593D}" destId="{44187758-0C58-4CF1-9E1D-8F68BEA43FA1}" srcOrd="2" destOrd="0" presId="urn:microsoft.com/office/officeart/2018/2/layout/IconVerticalSolidList"/>
    <dgm:cxn modelId="{425D31EA-8BA8-46A2-B9BB-E5E5B0B34E0C}" type="presParOf" srcId="{548F04F6-0DA0-4D14-82F8-22EAB699593D}" destId="{324DB620-EFE0-47F4-B9CC-951EA1576540}" srcOrd="3" destOrd="0" presId="urn:microsoft.com/office/officeart/2018/2/layout/IconVerticalSolidList"/>
    <dgm:cxn modelId="{1A18FBDA-247E-44C2-ADBA-FF5533B7CF07}" type="presParOf" srcId="{1D680DC2-A341-4AE4-89B3-0617CF63F481}" destId="{D34FC1B2-2F0F-4C24-88CA-435C89B68C29}" srcOrd="3" destOrd="0" presId="urn:microsoft.com/office/officeart/2018/2/layout/IconVerticalSolidList"/>
    <dgm:cxn modelId="{12C03592-D889-4637-B390-413AFD2AC5B9}" type="presParOf" srcId="{1D680DC2-A341-4AE4-89B3-0617CF63F481}" destId="{D79532EE-CDC8-4E6B-86B3-0BB664B1EB99}" srcOrd="4" destOrd="0" presId="urn:microsoft.com/office/officeart/2018/2/layout/IconVerticalSolidList"/>
    <dgm:cxn modelId="{1B7D124B-A77A-4BF3-84FE-4C8E92E1071C}" type="presParOf" srcId="{D79532EE-CDC8-4E6B-86B3-0BB664B1EB99}" destId="{007CDB42-A762-4534-BE2F-AEA19C90BE58}" srcOrd="0" destOrd="0" presId="urn:microsoft.com/office/officeart/2018/2/layout/IconVerticalSolidList"/>
    <dgm:cxn modelId="{11998A9C-EDA3-4E82-AE2A-CE8BD5138622}" type="presParOf" srcId="{D79532EE-CDC8-4E6B-86B3-0BB664B1EB99}" destId="{893F44D7-3B89-4A1F-8861-D4BD6D2C6F30}" srcOrd="1" destOrd="0" presId="urn:microsoft.com/office/officeart/2018/2/layout/IconVerticalSolidList"/>
    <dgm:cxn modelId="{B5ECED4F-3846-486F-AA89-D2F834BA77AB}" type="presParOf" srcId="{D79532EE-CDC8-4E6B-86B3-0BB664B1EB99}" destId="{841C8FB6-6FBE-4E5F-B7E8-BB913F5E254C}" srcOrd="2" destOrd="0" presId="urn:microsoft.com/office/officeart/2018/2/layout/IconVerticalSolidList"/>
    <dgm:cxn modelId="{9C5CBF1C-BD1E-45E4-B5D9-5747E808000D}" type="presParOf" srcId="{D79532EE-CDC8-4E6B-86B3-0BB664B1EB99}" destId="{C54F5051-F5FE-4F41-A158-B0A289032739}" srcOrd="3" destOrd="0" presId="urn:microsoft.com/office/officeart/2018/2/layout/IconVerticalSolidList"/>
    <dgm:cxn modelId="{66A52867-93FF-41B5-985A-4B86E007C73B}" type="presParOf" srcId="{1D680DC2-A341-4AE4-89B3-0617CF63F481}" destId="{D388297A-E1B2-40A9-816A-7A68297FB106}" srcOrd="5" destOrd="0" presId="urn:microsoft.com/office/officeart/2018/2/layout/IconVerticalSolidList"/>
    <dgm:cxn modelId="{868067BB-2A07-46C7-B55F-825D30E5C498}" type="presParOf" srcId="{1D680DC2-A341-4AE4-89B3-0617CF63F481}" destId="{88F9F403-F596-42DF-8F2C-A13E43B540D4}" srcOrd="6" destOrd="0" presId="urn:microsoft.com/office/officeart/2018/2/layout/IconVerticalSolidList"/>
    <dgm:cxn modelId="{1DE5C4A4-181B-4315-817B-8C76576405EA}" type="presParOf" srcId="{88F9F403-F596-42DF-8F2C-A13E43B540D4}" destId="{2A56EC5B-C3EB-4234-BF05-C7E85AEDF7DD}" srcOrd="0" destOrd="0" presId="urn:microsoft.com/office/officeart/2018/2/layout/IconVerticalSolidList"/>
    <dgm:cxn modelId="{348AA99A-C6F6-4477-B058-32386896653D}" type="presParOf" srcId="{88F9F403-F596-42DF-8F2C-A13E43B540D4}" destId="{88133EB6-D0E5-4A88-A68A-C522ACA5970A}" srcOrd="1" destOrd="0" presId="urn:microsoft.com/office/officeart/2018/2/layout/IconVerticalSolidList"/>
    <dgm:cxn modelId="{DCA212E3-AAF9-4A8B-BC07-DD28F51F8F60}" type="presParOf" srcId="{88F9F403-F596-42DF-8F2C-A13E43B540D4}" destId="{207790BC-2D25-48E7-9E4A-C0DD58D53927}" srcOrd="2" destOrd="0" presId="urn:microsoft.com/office/officeart/2018/2/layout/IconVerticalSolidList"/>
    <dgm:cxn modelId="{723CD05C-5384-42F4-B4BB-8267F1FD45B0}" type="presParOf" srcId="{88F9F403-F596-42DF-8F2C-A13E43B540D4}" destId="{665A2774-6EC6-468A-BB18-3B8FA5BB8442}" srcOrd="3" destOrd="0" presId="urn:microsoft.com/office/officeart/2018/2/layout/IconVerticalSolidList"/>
    <dgm:cxn modelId="{5365AF9C-BB4E-4FE8-B190-6209AEBB864E}" type="presParOf" srcId="{1D680DC2-A341-4AE4-89B3-0617CF63F481}" destId="{AF27E864-5057-4E13-AA0B-24F497A4C8DD}" srcOrd="7" destOrd="0" presId="urn:microsoft.com/office/officeart/2018/2/layout/IconVerticalSolidList"/>
    <dgm:cxn modelId="{D9B18C2E-249C-4714-9205-8937F42ADDF7}" type="presParOf" srcId="{1D680DC2-A341-4AE4-89B3-0617CF63F481}" destId="{4C7CF2AC-2D76-4E2A-A027-D3559A940AC2}" srcOrd="8" destOrd="0" presId="urn:microsoft.com/office/officeart/2018/2/layout/IconVerticalSolidList"/>
    <dgm:cxn modelId="{7511C73F-D97B-4C4B-852C-3B9D83DB71AD}" type="presParOf" srcId="{4C7CF2AC-2D76-4E2A-A027-D3559A940AC2}" destId="{75380B28-DB1E-478B-841C-1D76D3D28E5B}" srcOrd="0" destOrd="0" presId="urn:microsoft.com/office/officeart/2018/2/layout/IconVerticalSolidList"/>
    <dgm:cxn modelId="{8D431EDD-103D-47DE-A225-D6488E07D7AE}" type="presParOf" srcId="{4C7CF2AC-2D76-4E2A-A027-D3559A940AC2}" destId="{33AE3E9F-67A4-4A76-95F2-D3C5F90839A3}" srcOrd="1" destOrd="0" presId="urn:microsoft.com/office/officeart/2018/2/layout/IconVerticalSolidList"/>
    <dgm:cxn modelId="{98508F56-C2D9-4730-8C52-CC5EE3399832}" type="presParOf" srcId="{4C7CF2AC-2D76-4E2A-A027-D3559A940AC2}" destId="{8C4DDB36-1C99-4302-9228-F86D2C7C2C50}" srcOrd="2" destOrd="0" presId="urn:microsoft.com/office/officeart/2018/2/layout/IconVerticalSolidList"/>
    <dgm:cxn modelId="{1D41409D-2010-4607-9388-4DFAD2DF5923}" type="presParOf" srcId="{4C7CF2AC-2D76-4E2A-A027-D3559A940AC2}" destId="{A9B88879-93C3-4998-B7F9-AA50C364AB40}" srcOrd="3" destOrd="0" presId="urn:microsoft.com/office/officeart/2018/2/layout/IconVerticalSolidList"/>
    <dgm:cxn modelId="{4C1B9A64-EF74-40E1-BD0B-36BFD9FBE100}" type="presParOf" srcId="{1D680DC2-A341-4AE4-89B3-0617CF63F481}" destId="{E70ACBF0-7576-4BF9-B098-C255FADE7113}" srcOrd="9" destOrd="0" presId="urn:microsoft.com/office/officeart/2018/2/layout/IconVerticalSolidList"/>
    <dgm:cxn modelId="{1A68615E-56A4-493F-B080-5BFE3A577367}" type="presParOf" srcId="{1D680DC2-A341-4AE4-89B3-0617CF63F481}" destId="{25528467-E95A-449B-9E7F-E7C184D15E2C}" srcOrd="10" destOrd="0" presId="urn:microsoft.com/office/officeart/2018/2/layout/IconVerticalSolidList"/>
    <dgm:cxn modelId="{BF0F2A2C-BD87-4E63-B4FB-99FDDE619453}" type="presParOf" srcId="{25528467-E95A-449B-9E7F-E7C184D15E2C}" destId="{00D0DC3B-7A31-43F6-927E-D35896E71D18}" srcOrd="0" destOrd="0" presId="urn:microsoft.com/office/officeart/2018/2/layout/IconVerticalSolidList"/>
    <dgm:cxn modelId="{948B311C-C105-4404-90B1-F1A257265751}" type="presParOf" srcId="{25528467-E95A-449B-9E7F-E7C184D15E2C}" destId="{3E70491D-148E-47E0-85F3-0CBD6E29CD6D}" srcOrd="1" destOrd="0" presId="urn:microsoft.com/office/officeart/2018/2/layout/IconVerticalSolidList"/>
    <dgm:cxn modelId="{E9449770-FFCB-49E7-8F49-2DE46F9CC89D}" type="presParOf" srcId="{25528467-E95A-449B-9E7F-E7C184D15E2C}" destId="{E9635614-542F-44F2-9DEC-3137A1274C91}" srcOrd="2" destOrd="0" presId="urn:microsoft.com/office/officeart/2018/2/layout/IconVerticalSolidList"/>
    <dgm:cxn modelId="{BF8A8D86-875E-47B7-B6F8-80B7DF934C12}" type="presParOf" srcId="{25528467-E95A-449B-9E7F-E7C184D15E2C}" destId="{62484AC4-7EF9-4738-89C6-226C873A64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173506-DD43-4B9F-93B8-3726F2E534E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B231AF-2100-4972-A6F6-8AFA49659FE9}">
      <dgm:prSet/>
      <dgm:spPr/>
      <dgm:t>
        <a:bodyPr/>
        <a:lstStyle/>
        <a:p>
          <a:r>
            <a:rPr lang="en-US" dirty="0"/>
            <a:t>You may be eligible to get an SBA loan for $350K to shore up your balance sheet</a:t>
          </a:r>
        </a:p>
      </dgm:t>
    </dgm:pt>
    <dgm:pt modelId="{DA2FD269-F48E-4D67-8838-33A545972CCA}" type="parTrans" cxnId="{1BC39F3C-310B-4C33-9A50-0F733CEF3386}">
      <dgm:prSet/>
      <dgm:spPr/>
      <dgm:t>
        <a:bodyPr/>
        <a:lstStyle/>
        <a:p>
          <a:endParaRPr lang="en-US"/>
        </a:p>
      </dgm:t>
    </dgm:pt>
    <dgm:pt modelId="{17CC4923-0D84-4953-ADCF-ADFC62A9EAB1}" type="sibTrans" cxnId="{1BC39F3C-310B-4C33-9A50-0F733CEF3386}">
      <dgm:prSet/>
      <dgm:spPr/>
      <dgm:t>
        <a:bodyPr/>
        <a:lstStyle/>
        <a:p>
          <a:endParaRPr lang="en-US"/>
        </a:p>
      </dgm:t>
    </dgm:pt>
    <dgm:pt modelId="{BC6BA40C-BDE3-4FE2-9A5C-D4A8E40E8A6F}">
      <dgm:prSet/>
      <dgm:spPr/>
      <dgm:t>
        <a:bodyPr/>
        <a:lstStyle/>
        <a:p>
          <a:r>
            <a:rPr lang="en-US" dirty="0"/>
            <a:t>10-year term,  5.75%  interest, monthly payments of $3,841</a:t>
          </a:r>
        </a:p>
      </dgm:t>
    </dgm:pt>
    <dgm:pt modelId="{D2E6CF50-41E4-4AB1-8275-E79FA8F026EF}" type="parTrans" cxnId="{51660AE2-C6F1-425F-9541-80A2EE48411D}">
      <dgm:prSet/>
      <dgm:spPr/>
      <dgm:t>
        <a:bodyPr/>
        <a:lstStyle/>
        <a:p>
          <a:endParaRPr lang="en-US"/>
        </a:p>
      </dgm:t>
    </dgm:pt>
    <dgm:pt modelId="{DC5BAD67-B72D-4649-A5AD-1E676FCDE784}" type="sibTrans" cxnId="{51660AE2-C6F1-425F-9541-80A2EE48411D}">
      <dgm:prSet/>
      <dgm:spPr/>
      <dgm:t>
        <a:bodyPr/>
        <a:lstStyle/>
        <a:p>
          <a:endParaRPr lang="en-US"/>
        </a:p>
      </dgm:t>
    </dgm:pt>
    <dgm:pt modelId="{B13EEE5C-95B6-4EFE-A5F9-047DF9928FBF}">
      <dgm:prSet/>
      <dgm:spPr/>
      <dgm:t>
        <a:bodyPr/>
        <a:lstStyle/>
        <a:p>
          <a:r>
            <a:rPr lang="en-US" dirty="0"/>
            <a:t>Personal guarantee, second lien, no pre-payment</a:t>
          </a:r>
        </a:p>
      </dgm:t>
    </dgm:pt>
    <dgm:pt modelId="{783B22A0-5CB2-4292-A9CA-BADC3C64C413}" type="parTrans" cxnId="{00A24816-016D-4C9C-BBDB-1CB027F4ECF0}">
      <dgm:prSet/>
      <dgm:spPr/>
      <dgm:t>
        <a:bodyPr/>
        <a:lstStyle/>
        <a:p>
          <a:endParaRPr lang="en-US"/>
        </a:p>
      </dgm:t>
    </dgm:pt>
    <dgm:pt modelId="{52AE6408-C24C-42D6-8FE9-0E2D3B6B5F24}" type="sibTrans" cxnId="{00A24816-016D-4C9C-BBDB-1CB027F4ECF0}">
      <dgm:prSet/>
      <dgm:spPr/>
      <dgm:t>
        <a:bodyPr/>
        <a:lstStyle/>
        <a:p>
          <a:endParaRPr lang="en-US"/>
        </a:p>
      </dgm:t>
    </dgm:pt>
    <dgm:pt modelId="{1B2B7008-D688-4D9B-ABF2-B62BE566F191}">
      <dgm:prSet/>
      <dgm:spPr/>
      <dgm:t>
        <a:bodyPr/>
        <a:lstStyle/>
        <a:p>
          <a:r>
            <a:rPr lang="en-US"/>
            <a:t>Regular government guarantee fees go away</a:t>
          </a:r>
        </a:p>
      </dgm:t>
    </dgm:pt>
    <dgm:pt modelId="{C5736C1B-AA4E-494A-999D-310C4510EF32}" type="parTrans" cxnId="{6A5EF307-CC1A-442D-8FF7-025706C3EA30}">
      <dgm:prSet/>
      <dgm:spPr/>
      <dgm:t>
        <a:bodyPr/>
        <a:lstStyle/>
        <a:p>
          <a:endParaRPr lang="en-US"/>
        </a:p>
      </dgm:t>
    </dgm:pt>
    <dgm:pt modelId="{CD87E263-884C-429B-A523-B22D8BFBC6D9}" type="sibTrans" cxnId="{6A5EF307-CC1A-442D-8FF7-025706C3EA30}">
      <dgm:prSet/>
      <dgm:spPr/>
      <dgm:t>
        <a:bodyPr/>
        <a:lstStyle/>
        <a:p>
          <a:endParaRPr lang="en-US"/>
        </a:p>
      </dgm:t>
    </dgm:pt>
    <dgm:pt modelId="{4053EE6F-1376-4F19-8025-CABEC100F3C1}">
      <dgm:prSet/>
      <dgm:spPr/>
      <dgm:t>
        <a:bodyPr/>
        <a:lstStyle/>
        <a:p>
          <a:r>
            <a:rPr lang="en-US"/>
            <a:t>SBA lines of credit will now be $1MM vs $350K</a:t>
          </a:r>
        </a:p>
      </dgm:t>
    </dgm:pt>
    <dgm:pt modelId="{72C76D96-24C1-4D34-ACE8-534A380F01EC}" type="parTrans" cxnId="{4475A3B2-EEEA-4166-A784-F8EE97C97B90}">
      <dgm:prSet/>
      <dgm:spPr/>
      <dgm:t>
        <a:bodyPr/>
        <a:lstStyle/>
        <a:p>
          <a:endParaRPr lang="en-US"/>
        </a:p>
      </dgm:t>
    </dgm:pt>
    <dgm:pt modelId="{F728ACCC-6EDF-4932-8F15-8F6780BB2F2C}" type="sibTrans" cxnId="{4475A3B2-EEEA-4166-A784-F8EE97C97B90}">
      <dgm:prSet/>
      <dgm:spPr/>
      <dgm:t>
        <a:bodyPr/>
        <a:lstStyle/>
        <a:p>
          <a:endParaRPr lang="en-US"/>
        </a:p>
      </dgm:t>
    </dgm:pt>
    <dgm:pt modelId="{E568302B-3FCB-4121-81FE-8D4A956E4B50}">
      <dgm:prSet/>
      <dgm:spPr/>
      <dgm:t>
        <a:bodyPr/>
        <a:lstStyle/>
        <a:p>
          <a:r>
            <a:rPr lang="en-US"/>
            <a:t>Any loans &gt;$350K will require a clean first lien on all assets</a:t>
          </a:r>
        </a:p>
      </dgm:t>
    </dgm:pt>
    <dgm:pt modelId="{E09A5FF2-863A-46F7-87A1-D57AC983CF2D}" type="parTrans" cxnId="{AA65C8F1-B557-4A7E-90F6-408D2DD418ED}">
      <dgm:prSet/>
      <dgm:spPr/>
      <dgm:t>
        <a:bodyPr/>
        <a:lstStyle/>
        <a:p>
          <a:endParaRPr lang="en-US"/>
        </a:p>
      </dgm:t>
    </dgm:pt>
    <dgm:pt modelId="{54D01D20-B777-4954-95C0-6875A7FA7062}" type="sibTrans" cxnId="{AA65C8F1-B557-4A7E-90F6-408D2DD418ED}">
      <dgm:prSet/>
      <dgm:spPr/>
      <dgm:t>
        <a:bodyPr/>
        <a:lstStyle/>
        <a:p>
          <a:endParaRPr lang="en-US"/>
        </a:p>
      </dgm:t>
    </dgm:pt>
    <dgm:pt modelId="{862328DD-4C3C-41F6-9752-53183926545B}" type="pres">
      <dgm:prSet presAssocID="{A0173506-DD43-4B9F-93B8-3726F2E534E0}" presName="matrix" presStyleCnt="0">
        <dgm:presLayoutVars>
          <dgm:chMax val="1"/>
          <dgm:dir/>
          <dgm:resizeHandles val="exact"/>
        </dgm:presLayoutVars>
      </dgm:prSet>
      <dgm:spPr/>
    </dgm:pt>
    <dgm:pt modelId="{7466C19F-A40C-4B80-A771-5B954770C796}" type="pres">
      <dgm:prSet presAssocID="{A0173506-DD43-4B9F-93B8-3726F2E534E0}" presName="diamond" presStyleLbl="bgShp" presStyleIdx="0" presStyleCnt="1"/>
      <dgm:spPr/>
    </dgm:pt>
    <dgm:pt modelId="{14364508-7701-4A4A-BFB6-01EDAFA6CD58}" type="pres">
      <dgm:prSet presAssocID="{A0173506-DD43-4B9F-93B8-3726F2E534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7C254C-CE96-4337-B82C-D9857B651E35}" type="pres">
      <dgm:prSet presAssocID="{A0173506-DD43-4B9F-93B8-3726F2E534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D14A21-AD90-4411-ACEE-0C8EA1B90ECC}" type="pres">
      <dgm:prSet presAssocID="{A0173506-DD43-4B9F-93B8-3726F2E534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3E2F43-3EE9-41DF-9BC8-C75C22BB22B7}" type="pres">
      <dgm:prSet presAssocID="{A0173506-DD43-4B9F-93B8-3726F2E534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5EF307-CC1A-442D-8FF7-025706C3EA30}" srcId="{A0173506-DD43-4B9F-93B8-3726F2E534E0}" destId="{1B2B7008-D688-4D9B-ABF2-B62BE566F191}" srcOrd="1" destOrd="0" parTransId="{C5736C1B-AA4E-494A-999D-310C4510EF32}" sibTransId="{CD87E263-884C-429B-A523-B22D8BFBC6D9}"/>
    <dgm:cxn modelId="{FF7DD514-EB80-4B96-8530-6367A90DF64C}" type="presOf" srcId="{B13EEE5C-95B6-4EFE-A5F9-047DF9928FBF}" destId="{14364508-7701-4A4A-BFB6-01EDAFA6CD58}" srcOrd="0" destOrd="2" presId="urn:microsoft.com/office/officeart/2005/8/layout/matrix3"/>
    <dgm:cxn modelId="{00A24816-016D-4C9C-BBDB-1CB027F4ECF0}" srcId="{3EB231AF-2100-4972-A6F6-8AFA49659FE9}" destId="{B13EEE5C-95B6-4EFE-A5F9-047DF9928FBF}" srcOrd="1" destOrd="0" parTransId="{783B22A0-5CB2-4292-A9CA-BADC3C64C413}" sibTransId="{52AE6408-C24C-42D6-8FE9-0E2D3B6B5F24}"/>
    <dgm:cxn modelId="{8A74951A-9D25-43EE-8618-7FF8995C04EF}" type="presOf" srcId="{E568302B-3FCB-4121-81FE-8D4A956E4B50}" destId="{093E2F43-3EE9-41DF-9BC8-C75C22BB22B7}" srcOrd="0" destOrd="0" presId="urn:microsoft.com/office/officeart/2005/8/layout/matrix3"/>
    <dgm:cxn modelId="{29C2292C-7BF6-4F58-B436-F4232F70EA6B}" type="presOf" srcId="{BC6BA40C-BDE3-4FE2-9A5C-D4A8E40E8A6F}" destId="{14364508-7701-4A4A-BFB6-01EDAFA6CD58}" srcOrd="0" destOrd="1" presId="urn:microsoft.com/office/officeart/2005/8/layout/matrix3"/>
    <dgm:cxn modelId="{1BC39F3C-310B-4C33-9A50-0F733CEF3386}" srcId="{A0173506-DD43-4B9F-93B8-3726F2E534E0}" destId="{3EB231AF-2100-4972-A6F6-8AFA49659FE9}" srcOrd="0" destOrd="0" parTransId="{DA2FD269-F48E-4D67-8838-33A545972CCA}" sibTransId="{17CC4923-0D84-4953-ADCF-ADFC62A9EAB1}"/>
    <dgm:cxn modelId="{E789243E-9B4B-4FA7-9638-C1C26B76E006}" type="presOf" srcId="{1B2B7008-D688-4D9B-ABF2-B62BE566F191}" destId="{4B7C254C-CE96-4337-B82C-D9857B651E35}" srcOrd="0" destOrd="0" presId="urn:microsoft.com/office/officeart/2005/8/layout/matrix3"/>
    <dgm:cxn modelId="{DC4E466A-B370-4237-9345-3E2BED3077DA}" type="presOf" srcId="{A0173506-DD43-4B9F-93B8-3726F2E534E0}" destId="{862328DD-4C3C-41F6-9752-53183926545B}" srcOrd="0" destOrd="0" presId="urn:microsoft.com/office/officeart/2005/8/layout/matrix3"/>
    <dgm:cxn modelId="{64B3C882-012E-4649-A53B-F2CCB597D8C5}" type="presOf" srcId="{3EB231AF-2100-4972-A6F6-8AFA49659FE9}" destId="{14364508-7701-4A4A-BFB6-01EDAFA6CD58}" srcOrd="0" destOrd="0" presId="urn:microsoft.com/office/officeart/2005/8/layout/matrix3"/>
    <dgm:cxn modelId="{4475A3B2-EEEA-4166-A784-F8EE97C97B90}" srcId="{A0173506-DD43-4B9F-93B8-3726F2E534E0}" destId="{4053EE6F-1376-4F19-8025-CABEC100F3C1}" srcOrd="2" destOrd="0" parTransId="{72C76D96-24C1-4D34-ACE8-534A380F01EC}" sibTransId="{F728ACCC-6EDF-4932-8F15-8F6780BB2F2C}"/>
    <dgm:cxn modelId="{51660AE2-C6F1-425F-9541-80A2EE48411D}" srcId="{3EB231AF-2100-4972-A6F6-8AFA49659FE9}" destId="{BC6BA40C-BDE3-4FE2-9A5C-D4A8E40E8A6F}" srcOrd="0" destOrd="0" parTransId="{D2E6CF50-41E4-4AB1-8275-E79FA8F026EF}" sibTransId="{DC5BAD67-B72D-4649-A5AD-1E676FCDE784}"/>
    <dgm:cxn modelId="{445B35E6-1F8B-4041-8383-F6C05B116BCF}" type="presOf" srcId="{4053EE6F-1376-4F19-8025-CABEC100F3C1}" destId="{37D14A21-AD90-4411-ACEE-0C8EA1B90ECC}" srcOrd="0" destOrd="0" presId="urn:microsoft.com/office/officeart/2005/8/layout/matrix3"/>
    <dgm:cxn modelId="{AA65C8F1-B557-4A7E-90F6-408D2DD418ED}" srcId="{A0173506-DD43-4B9F-93B8-3726F2E534E0}" destId="{E568302B-3FCB-4121-81FE-8D4A956E4B50}" srcOrd="3" destOrd="0" parTransId="{E09A5FF2-863A-46F7-87A1-D57AC983CF2D}" sibTransId="{54D01D20-B777-4954-95C0-6875A7FA7062}"/>
    <dgm:cxn modelId="{644173FB-8B4D-4F4F-A534-1048A2F8F37A}" type="presParOf" srcId="{862328DD-4C3C-41F6-9752-53183926545B}" destId="{7466C19F-A40C-4B80-A771-5B954770C796}" srcOrd="0" destOrd="0" presId="urn:microsoft.com/office/officeart/2005/8/layout/matrix3"/>
    <dgm:cxn modelId="{FD288FE0-725A-49B1-8EC7-C182E23398EB}" type="presParOf" srcId="{862328DD-4C3C-41F6-9752-53183926545B}" destId="{14364508-7701-4A4A-BFB6-01EDAFA6CD58}" srcOrd="1" destOrd="0" presId="urn:microsoft.com/office/officeart/2005/8/layout/matrix3"/>
    <dgm:cxn modelId="{0D183987-D783-4BE4-B6D3-21FA87A47379}" type="presParOf" srcId="{862328DD-4C3C-41F6-9752-53183926545B}" destId="{4B7C254C-CE96-4337-B82C-D9857B651E35}" srcOrd="2" destOrd="0" presId="urn:microsoft.com/office/officeart/2005/8/layout/matrix3"/>
    <dgm:cxn modelId="{BAE0FA77-EC6A-40A0-8265-B2CEB14A3CB5}" type="presParOf" srcId="{862328DD-4C3C-41F6-9752-53183926545B}" destId="{37D14A21-AD90-4411-ACEE-0C8EA1B90ECC}" srcOrd="3" destOrd="0" presId="urn:microsoft.com/office/officeart/2005/8/layout/matrix3"/>
    <dgm:cxn modelId="{541C165B-A92F-45D7-B909-9A11C825B425}" type="presParOf" srcId="{862328DD-4C3C-41F6-9752-53183926545B}" destId="{093E2F43-3EE9-41DF-9BC8-C75C22BB22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788EAC-D4C1-4020-9429-544ABF16C6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09DD9D-F431-468B-89DC-69C79548CEBB}">
      <dgm:prSet/>
      <dgm:spPr/>
      <dgm:t>
        <a:bodyPr/>
        <a:lstStyle/>
        <a:p>
          <a:r>
            <a:rPr lang="en-US" dirty="0"/>
            <a:t>FICO of 650 or higher</a:t>
          </a:r>
        </a:p>
      </dgm:t>
    </dgm:pt>
    <dgm:pt modelId="{7759E0CA-EE12-430E-95F5-0DC98AE71822}" type="parTrans" cxnId="{08CDF36C-9811-4C16-9C6D-B10778A90D8F}">
      <dgm:prSet/>
      <dgm:spPr/>
      <dgm:t>
        <a:bodyPr/>
        <a:lstStyle/>
        <a:p>
          <a:endParaRPr lang="en-US"/>
        </a:p>
      </dgm:t>
    </dgm:pt>
    <dgm:pt modelId="{0A725B3B-0EB7-4AA8-B74C-3F919E1C394C}" type="sibTrans" cxnId="{08CDF36C-9811-4C16-9C6D-B10778A90D8F}">
      <dgm:prSet/>
      <dgm:spPr/>
      <dgm:t>
        <a:bodyPr/>
        <a:lstStyle/>
        <a:p>
          <a:endParaRPr lang="en-US"/>
        </a:p>
      </dgm:t>
    </dgm:pt>
    <dgm:pt modelId="{1D69AF4D-72E7-4B2E-92C8-54407D81118A}">
      <dgm:prSet/>
      <dgm:spPr/>
      <dgm:t>
        <a:bodyPr/>
        <a:lstStyle/>
        <a:p>
          <a:r>
            <a:rPr lang="en-US" dirty="0"/>
            <a:t>No Bankruptcies last five years</a:t>
          </a:r>
        </a:p>
      </dgm:t>
    </dgm:pt>
    <dgm:pt modelId="{D1C707BE-A2A2-42F3-A12F-9D5CFD3BFE65}" type="parTrans" cxnId="{7E2B1D3C-4006-419F-B1FA-FE6D1DBC1F0B}">
      <dgm:prSet/>
      <dgm:spPr/>
      <dgm:t>
        <a:bodyPr/>
        <a:lstStyle/>
        <a:p>
          <a:endParaRPr lang="en-US"/>
        </a:p>
      </dgm:t>
    </dgm:pt>
    <dgm:pt modelId="{D9DD4D2C-9322-4055-A6E1-8DC458FB6A0C}" type="sibTrans" cxnId="{7E2B1D3C-4006-419F-B1FA-FE6D1DBC1F0B}">
      <dgm:prSet/>
      <dgm:spPr/>
      <dgm:t>
        <a:bodyPr/>
        <a:lstStyle/>
        <a:p>
          <a:endParaRPr lang="en-US"/>
        </a:p>
      </dgm:t>
    </dgm:pt>
    <dgm:pt modelId="{B3979FA6-0979-4EEC-9AA2-E73CDBB0E64E}">
      <dgm:prSet/>
      <dgm:spPr/>
      <dgm:t>
        <a:bodyPr/>
        <a:lstStyle/>
        <a:p>
          <a:r>
            <a:rPr lang="en-US"/>
            <a:t>Been in Business for Two Years</a:t>
          </a:r>
        </a:p>
      </dgm:t>
    </dgm:pt>
    <dgm:pt modelId="{2B83980A-D9DD-402C-9BC1-6B21D54198E6}" type="parTrans" cxnId="{641A4EA7-2BD6-47A9-8F51-D95D6A1250DF}">
      <dgm:prSet/>
      <dgm:spPr/>
      <dgm:t>
        <a:bodyPr/>
        <a:lstStyle/>
        <a:p>
          <a:endParaRPr lang="en-US"/>
        </a:p>
      </dgm:t>
    </dgm:pt>
    <dgm:pt modelId="{45A27769-F35A-4B01-A893-2FC248C46F6D}" type="sibTrans" cxnId="{641A4EA7-2BD6-47A9-8F51-D95D6A1250DF}">
      <dgm:prSet/>
      <dgm:spPr/>
      <dgm:t>
        <a:bodyPr/>
        <a:lstStyle/>
        <a:p>
          <a:endParaRPr lang="en-US"/>
        </a:p>
      </dgm:t>
    </dgm:pt>
    <dgm:pt modelId="{6BA92518-1A93-4159-BC7D-87DC20CE2AC1}">
      <dgm:prSet/>
      <dgm:spPr/>
      <dgm:t>
        <a:bodyPr/>
        <a:lstStyle/>
        <a:p>
          <a:r>
            <a:rPr lang="en-US"/>
            <a:t>Positive Cash Flow Last Year</a:t>
          </a:r>
        </a:p>
      </dgm:t>
    </dgm:pt>
    <dgm:pt modelId="{4F5B7735-4B1A-4833-8133-E26D766FD2BD}" type="parTrans" cxnId="{22B22C5B-826D-477E-B00D-B8169E557AD6}">
      <dgm:prSet/>
      <dgm:spPr/>
      <dgm:t>
        <a:bodyPr/>
        <a:lstStyle/>
        <a:p>
          <a:endParaRPr lang="en-US"/>
        </a:p>
      </dgm:t>
    </dgm:pt>
    <dgm:pt modelId="{737B82C0-0033-497B-9EAE-C2EF3B7F65C1}" type="sibTrans" cxnId="{22B22C5B-826D-477E-B00D-B8169E557AD6}">
      <dgm:prSet/>
      <dgm:spPr/>
      <dgm:t>
        <a:bodyPr/>
        <a:lstStyle/>
        <a:p>
          <a:endParaRPr lang="en-US"/>
        </a:p>
      </dgm:t>
    </dgm:pt>
    <dgm:pt modelId="{BA205AFC-52FC-4AE7-B5E2-C5CA8679BC07}" type="pres">
      <dgm:prSet presAssocID="{E6788EAC-D4C1-4020-9429-544ABF16C6EC}" presName="root" presStyleCnt="0">
        <dgm:presLayoutVars>
          <dgm:dir/>
          <dgm:resizeHandles val="exact"/>
        </dgm:presLayoutVars>
      </dgm:prSet>
      <dgm:spPr/>
    </dgm:pt>
    <dgm:pt modelId="{9F22FC73-346A-4305-938A-8F31D5A3A693}" type="pres">
      <dgm:prSet presAssocID="{1D09DD9D-F431-468B-89DC-69C79548CEBB}" presName="compNode" presStyleCnt="0"/>
      <dgm:spPr/>
    </dgm:pt>
    <dgm:pt modelId="{54C072C2-D751-4C5C-B398-8346CAD84747}" type="pres">
      <dgm:prSet presAssocID="{1D09DD9D-F431-468B-89DC-69C79548CEBB}" presName="bgRect" presStyleLbl="bgShp" presStyleIdx="0" presStyleCnt="4"/>
      <dgm:spPr/>
    </dgm:pt>
    <dgm:pt modelId="{D4C6C80C-2E2A-4673-A35F-7968936082D1}" type="pres">
      <dgm:prSet presAssocID="{1D09DD9D-F431-468B-89DC-69C79548CE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D5DFA3C2-A986-43C7-BD4C-E1A11A1EFF75}" type="pres">
      <dgm:prSet presAssocID="{1D09DD9D-F431-468B-89DC-69C79548CEBB}" presName="spaceRect" presStyleCnt="0"/>
      <dgm:spPr/>
    </dgm:pt>
    <dgm:pt modelId="{9E83F008-B223-4AF1-85EE-BF5CE95C54EC}" type="pres">
      <dgm:prSet presAssocID="{1D09DD9D-F431-468B-89DC-69C79548CEBB}" presName="parTx" presStyleLbl="revTx" presStyleIdx="0" presStyleCnt="4">
        <dgm:presLayoutVars>
          <dgm:chMax val="0"/>
          <dgm:chPref val="0"/>
        </dgm:presLayoutVars>
      </dgm:prSet>
      <dgm:spPr/>
    </dgm:pt>
    <dgm:pt modelId="{A307328E-199D-4077-AADC-ABF124358191}" type="pres">
      <dgm:prSet presAssocID="{0A725B3B-0EB7-4AA8-B74C-3F919E1C394C}" presName="sibTrans" presStyleCnt="0"/>
      <dgm:spPr/>
    </dgm:pt>
    <dgm:pt modelId="{3FB1F0D1-8755-49DB-8F7E-BA9A9CD0FC78}" type="pres">
      <dgm:prSet presAssocID="{1D69AF4D-72E7-4B2E-92C8-54407D81118A}" presName="compNode" presStyleCnt="0"/>
      <dgm:spPr/>
    </dgm:pt>
    <dgm:pt modelId="{5BC5D190-A178-4D9D-9042-273334AD1B19}" type="pres">
      <dgm:prSet presAssocID="{1D69AF4D-72E7-4B2E-92C8-54407D81118A}" presName="bgRect" presStyleLbl="bgShp" presStyleIdx="1" presStyleCnt="4"/>
      <dgm:spPr/>
    </dgm:pt>
    <dgm:pt modelId="{718D05A1-85C9-4230-A701-88E90F3C78CE}" type="pres">
      <dgm:prSet presAssocID="{1D69AF4D-72E7-4B2E-92C8-54407D8111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FDAB79C3-06B5-4B96-B6FC-04496A3A7D0D}" type="pres">
      <dgm:prSet presAssocID="{1D69AF4D-72E7-4B2E-92C8-54407D81118A}" presName="spaceRect" presStyleCnt="0"/>
      <dgm:spPr/>
    </dgm:pt>
    <dgm:pt modelId="{4115F900-9078-42F9-BD67-8858066B9572}" type="pres">
      <dgm:prSet presAssocID="{1D69AF4D-72E7-4B2E-92C8-54407D81118A}" presName="parTx" presStyleLbl="revTx" presStyleIdx="1" presStyleCnt="4">
        <dgm:presLayoutVars>
          <dgm:chMax val="0"/>
          <dgm:chPref val="0"/>
        </dgm:presLayoutVars>
      </dgm:prSet>
      <dgm:spPr/>
    </dgm:pt>
    <dgm:pt modelId="{2452680F-FB5C-4CE7-AA90-CC081ECECE43}" type="pres">
      <dgm:prSet presAssocID="{D9DD4D2C-9322-4055-A6E1-8DC458FB6A0C}" presName="sibTrans" presStyleCnt="0"/>
      <dgm:spPr/>
    </dgm:pt>
    <dgm:pt modelId="{5E58D456-5655-4A5F-8349-55979FC7F613}" type="pres">
      <dgm:prSet presAssocID="{B3979FA6-0979-4EEC-9AA2-E73CDBB0E64E}" presName="compNode" presStyleCnt="0"/>
      <dgm:spPr/>
    </dgm:pt>
    <dgm:pt modelId="{8E486C0F-9FEE-4B62-BB01-62949621B782}" type="pres">
      <dgm:prSet presAssocID="{B3979FA6-0979-4EEC-9AA2-E73CDBB0E64E}" presName="bgRect" presStyleLbl="bgShp" presStyleIdx="2" presStyleCnt="4"/>
      <dgm:spPr/>
    </dgm:pt>
    <dgm:pt modelId="{1B12AC2B-E66D-437E-AB84-BD39AA8A2903}" type="pres">
      <dgm:prSet presAssocID="{B3979FA6-0979-4EEC-9AA2-E73CDBB0E6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236CE5C6-BEDA-4A56-8522-6A031EC32CAD}" type="pres">
      <dgm:prSet presAssocID="{B3979FA6-0979-4EEC-9AA2-E73CDBB0E64E}" presName="spaceRect" presStyleCnt="0"/>
      <dgm:spPr/>
    </dgm:pt>
    <dgm:pt modelId="{B1061A32-3AB2-4DBA-875D-2C2596652F90}" type="pres">
      <dgm:prSet presAssocID="{B3979FA6-0979-4EEC-9AA2-E73CDBB0E64E}" presName="parTx" presStyleLbl="revTx" presStyleIdx="2" presStyleCnt="4">
        <dgm:presLayoutVars>
          <dgm:chMax val="0"/>
          <dgm:chPref val="0"/>
        </dgm:presLayoutVars>
      </dgm:prSet>
      <dgm:spPr/>
    </dgm:pt>
    <dgm:pt modelId="{C957319C-F6FE-4287-8313-2BD2AD3B0775}" type="pres">
      <dgm:prSet presAssocID="{45A27769-F35A-4B01-A893-2FC248C46F6D}" presName="sibTrans" presStyleCnt="0"/>
      <dgm:spPr/>
    </dgm:pt>
    <dgm:pt modelId="{9D24CF83-6ED3-43FB-9531-6B181897F0F9}" type="pres">
      <dgm:prSet presAssocID="{6BA92518-1A93-4159-BC7D-87DC20CE2AC1}" presName="compNode" presStyleCnt="0"/>
      <dgm:spPr/>
    </dgm:pt>
    <dgm:pt modelId="{DB6FF3D1-93BA-443E-8EC4-2425DCD3FC31}" type="pres">
      <dgm:prSet presAssocID="{6BA92518-1A93-4159-BC7D-87DC20CE2AC1}" presName="bgRect" presStyleLbl="bgShp" presStyleIdx="3" presStyleCnt="4"/>
      <dgm:spPr/>
    </dgm:pt>
    <dgm:pt modelId="{D1B00BFF-D565-4275-B0EB-F11C130B782B}" type="pres">
      <dgm:prSet presAssocID="{6BA92518-1A93-4159-BC7D-87DC20CE2A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B53716D-B75D-4EA5-985A-B49873BDEC8B}" type="pres">
      <dgm:prSet presAssocID="{6BA92518-1A93-4159-BC7D-87DC20CE2AC1}" presName="spaceRect" presStyleCnt="0"/>
      <dgm:spPr/>
    </dgm:pt>
    <dgm:pt modelId="{A6BB15B4-334E-4B85-B0EC-5BD180C89C31}" type="pres">
      <dgm:prSet presAssocID="{6BA92518-1A93-4159-BC7D-87DC20CE2AC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40D724-210F-4EA4-BB09-99A0853CD944}" type="presOf" srcId="{1D09DD9D-F431-468B-89DC-69C79548CEBB}" destId="{9E83F008-B223-4AF1-85EE-BF5CE95C54EC}" srcOrd="0" destOrd="0" presId="urn:microsoft.com/office/officeart/2018/2/layout/IconVerticalSolidList"/>
    <dgm:cxn modelId="{E746C029-2C29-4913-9FD9-03E35DF944FB}" type="presOf" srcId="{E6788EAC-D4C1-4020-9429-544ABF16C6EC}" destId="{BA205AFC-52FC-4AE7-B5E2-C5CA8679BC07}" srcOrd="0" destOrd="0" presId="urn:microsoft.com/office/officeart/2018/2/layout/IconVerticalSolidList"/>
    <dgm:cxn modelId="{7E2B1D3C-4006-419F-B1FA-FE6D1DBC1F0B}" srcId="{E6788EAC-D4C1-4020-9429-544ABF16C6EC}" destId="{1D69AF4D-72E7-4B2E-92C8-54407D81118A}" srcOrd="1" destOrd="0" parTransId="{D1C707BE-A2A2-42F3-A12F-9D5CFD3BFE65}" sibTransId="{D9DD4D2C-9322-4055-A6E1-8DC458FB6A0C}"/>
    <dgm:cxn modelId="{22B22C5B-826D-477E-B00D-B8169E557AD6}" srcId="{E6788EAC-D4C1-4020-9429-544ABF16C6EC}" destId="{6BA92518-1A93-4159-BC7D-87DC20CE2AC1}" srcOrd="3" destOrd="0" parTransId="{4F5B7735-4B1A-4833-8133-E26D766FD2BD}" sibTransId="{737B82C0-0033-497B-9EAE-C2EF3B7F65C1}"/>
    <dgm:cxn modelId="{08CDF36C-9811-4C16-9C6D-B10778A90D8F}" srcId="{E6788EAC-D4C1-4020-9429-544ABF16C6EC}" destId="{1D09DD9D-F431-468B-89DC-69C79548CEBB}" srcOrd="0" destOrd="0" parTransId="{7759E0CA-EE12-430E-95F5-0DC98AE71822}" sibTransId="{0A725B3B-0EB7-4AA8-B74C-3F919E1C394C}"/>
    <dgm:cxn modelId="{641A4EA7-2BD6-47A9-8F51-D95D6A1250DF}" srcId="{E6788EAC-D4C1-4020-9429-544ABF16C6EC}" destId="{B3979FA6-0979-4EEC-9AA2-E73CDBB0E64E}" srcOrd="2" destOrd="0" parTransId="{2B83980A-D9DD-402C-9BC1-6B21D54198E6}" sibTransId="{45A27769-F35A-4B01-A893-2FC248C46F6D}"/>
    <dgm:cxn modelId="{7FCDE9BF-76A9-4C6D-A2FD-F0D75E94F0BF}" type="presOf" srcId="{6BA92518-1A93-4159-BC7D-87DC20CE2AC1}" destId="{A6BB15B4-334E-4B85-B0EC-5BD180C89C31}" srcOrd="0" destOrd="0" presId="urn:microsoft.com/office/officeart/2018/2/layout/IconVerticalSolidList"/>
    <dgm:cxn modelId="{6E8261CD-EF4F-4443-AE15-0FDABCED6F04}" type="presOf" srcId="{B3979FA6-0979-4EEC-9AA2-E73CDBB0E64E}" destId="{B1061A32-3AB2-4DBA-875D-2C2596652F90}" srcOrd="0" destOrd="0" presId="urn:microsoft.com/office/officeart/2018/2/layout/IconVerticalSolidList"/>
    <dgm:cxn modelId="{5CE048E9-9E71-4989-8C69-4A85A5A5232E}" type="presOf" srcId="{1D69AF4D-72E7-4B2E-92C8-54407D81118A}" destId="{4115F900-9078-42F9-BD67-8858066B9572}" srcOrd="0" destOrd="0" presId="urn:microsoft.com/office/officeart/2018/2/layout/IconVerticalSolidList"/>
    <dgm:cxn modelId="{6A395059-47E6-4A75-B903-801BF6539B2B}" type="presParOf" srcId="{BA205AFC-52FC-4AE7-B5E2-C5CA8679BC07}" destId="{9F22FC73-346A-4305-938A-8F31D5A3A693}" srcOrd="0" destOrd="0" presId="urn:microsoft.com/office/officeart/2018/2/layout/IconVerticalSolidList"/>
    <dgm:cxn modelId="{FD05CA69-5985-4454-BDCB-DF01C64F9AF2}" type="presParOf" srcId="{9F22FC73-346A-4305-938A-8F31D5A3A693}" destId="{54C072C2-D751-4C5C-B398-8346CAD84747}" srcOrd="0" destOrd="0" presId="urn:microsoft.com/office/officeart/2018/2/layout/IconVerticalSolidList"/>
    <dgm:cxn modelId="{04CE8AE1-AC6D-4D83-9791-F562572080D8}" type="presParOf" srcId="{9F22FC73-346A-4305-938A-8F31D5A3A693}" destId="{D4C6C80C-2E2A-4673-A35F-7968936082D1}" srcOrd="1" destOrd="0" presId="urn:microsoft.com/office/officeart/2018/2/layout/IconVerticalSolidList"/>
    <dgm:cxn modelId="{1EF1DA19-4CD3-4909-A9CE-A2CD6078A9FA}" type="presParOf" srcId="{9F22FC73-346A-4305-938A-8F31D5A3A693}" destId="{D5DFA3C2-A986-43C7-BD4C-E1A11A1EFF75}" srcOrd="2" destOrd="0" presId="urn:microsoft.com/office/officeart/2018/2/layout/IconVerticalSolidList"/>
    <dgm:cxn modelId="{97366906-4EF0-4314-9C15-A918FF26CC27}" type="presParOf" srcId="{9F22FC73-346A-4305-938A-8F31D5A3A693}" destId="{9E83F008-B223-4AF1-85EE-BF5CE95C54EC}" srcOrd="3" destOrd="0" presId="urn:microsoft.com/office/officeart/2018/2/layout/IconVerticalSolidList"/>
    <dgm:cxn modelId="{02DEAAA2-2F23-4FDF-ADF3-8B0CFBDF6E74}" type="presParOf" srcId="{BA205AFC-52FC-4AE7-B5E2-C5CA8679BC07}" destId="{A307328E-199D-4077-AADC-ABF124358191}" srcOrd="1" destOrd="0" presId="urn:microsoft.com/office/officeart/2018/2/layout/IconVerticalSolidList"/>
    <dgm:cxn modelId="{198028CD-E926-4F95-917B-34F00FA8BA96}" type="presParOf" srcId="{BA205AFC-52FC-4AE7-B5E2-C5CA8679BC07}" destId="{3FB1F0D1-8755-49DB-8F7E-BA9A9CD0FC78}" srcOrd="2" destOrd="0" presId="urn:microsoft.com/office/officeart/2018/2/layout/IconVerticalSolidList"/>
    <dgm:cxn modelId="{B0B65521-9E79-4964-B943-0E1507EA0CE7}" type="presParOf" srcId="{3FB1F0D1-8755-49DB-8F7E-BA9A9CD0FC78}" destId="{5BC5D190-A178-4D9D-9042-273334AD1B19}" srcOrd="0" destOrd="0" presId="urn:microsoft.com/office/officeart/2018/2/layout/IconVerticalSolidList"/>
    <dgm:cxn modelId="{82DDE6C8-B8B6-452C-9C7F-540E36AD5C24}" type="presParOf" srcId="{3FB1F0D1-8755-49DB-8F7E-BA9A9CD0FC78}" destId="{718D05A1-85C9-4230-A701-88E90F3C78CE}" srcOrd="1" destOrd="0" presId="urn:microsoft.com/office/officeart/2018/2/layout/IconVerticalSolidList"/>
    <dgm:cxn modelId="{BF0D7220-FE1A-4DA3-BDA8-B91A3072077E}" type="presParOf" srcId="{3FB1F0D1-8755-49DB-8F7E-BA9A9CD0FC78}" destId="{FDAB79C3-06B5-4B96-B6FC-04496A3A7D0D}" srcOrd="2" destOrd="0" presId="urn:microsoft.com/office/officeart/2018/2/layout/IconVerticalSolidList"/>
    <dgm:cxn modelId="{19E26943-8BB0-4497-B00A-BBCC052CC1E6}" type="presParOf" srcId="{3FB1F0D1-8755-49DB-8F7E-BA9A9CD0FC78}" destId="{4115F900-9078-42F9-BD67-8858066B9572}" srcOrd="3" destOrd="0" presId="urn:microsoft.com/office/officeart/2018/2/layout/IconVerticalSolidList"/>
    <dgm:cxn modelId="{4B4FA546-EB2F-4DCE-9B76-40ED01C996AA}" type="presParOf" srcId="{BA205AFC-52FC-4AE7-B5E2-C5CA8679BC07}" destId="{2452680F-FB5C-4CE7-AA90-CC081ECECE43}" srcOrd="3" destOrd="0" presId="urn:microsoft.com/office/officeart/2018/2/layout/IconVerticalSolidList"/>
    <dgm:cxn modelId="{9F40188C-A451-451F-8EAC-64B6BEACADBE}" type="presParOf" srcId="{BA205AFC-52FC-4AE7-B5E2-C5CA8679BC07}" destId="{5E58D456-5655-4A5F-8349-55979FC7F613}" srcOrd="4" destOrd="0" presId="urn:microsoft.com/office/officeart/2018/2/layout/IconVerticalSolidList"/>
    <dgm:cxn modelId="{EF73ACF3-15FF-483C-B94C-39F49B3E1EF3}" type="presParOf" srcId="{5E58D456-5655-4A5F-8349-55979FC7F613}" destId="{8E486C0F-9FEE-4B62-BB01-62949621B782}" srcOrd="0" destOrd="0" presId="urn:microsoft.com/office/officeart/2018/2/layout/IconVerticalSolidList"/>
    <dgm:cxn modelId="{CE3F43C2-3FC7-4D34-AE13-F27E07F461A5}" type="presParOf" srcId="{5E58D456-5655-4A5F-8349-55979FC7F613}" destId="{1B12AC2B-E66D-437E-AB84-BD39AA8A2903}" srcOrd="1" destOrd="0" presId="urn:microsoft.com/office/officeart/2018/2/layout/IconVerticalSolidList"/>
    <dgm:cxn modelId="{530028FA-B285-4934-874B-78155D1B18BB}" type="presParOf" srcId="{5E58D456-5655-4A5F-8349-55979FC7F613}" destId="{236CE5C6-BEDA-4A56-8522-6A031EC32CAD}" srcOrd="2" destOrd="0" presId="urn:microsoft.com/office/officeart/2018/2/layout/IconVerticalSolidList"/>
    <dgm:cxn modelId="{02869B32-6B44-4C3E-9EC1-2188AE9594D8}" type="presParOf" srcId="{5E58D456-5655-4A5F-8349-55979FC7F613}" destId="{B1061A32-3AB2-4DBA-875D-2C2596652F90}" srcOrd="3" destOrd="0" presId="urn:microsoft.com/office/officeart/2018/2/layout/IconVerticalSolidList"/>
    <dgm:cxn modelId="{2933DA8D-34D9-477E-A4A8-CB8929435042}" type="presParOf" srcId="{BA205AFC-52FC-4AE7-B5E2-C5CA8679BC07}" destId="{C957319C-F6FE-4287-8313-2BD2AD3B0775}" srcOrd="5" destOrd="0" presId="urn:microsoft.com/office/officeart/2018/2/layout/IconVerticalSolidList"/>
    <dgm:cxn modelId="{D9F179C0-D5C2-4861-8D33-44E2840F3048}" type="presParOf" srcId="{BA205AFC-52FC-4AE7-B5E2-C5CA8679BC07}" destId="{9D24CF83-6ED3-43FB-9531-6B181897F0F9}" srcOrd="6" destOrd="0" presId="urn:microsoft.com/office/officeart/2018/2/layout/IconVerticalSolidList"/>
    <dgm:cxn modelId="{498360A3-FF84-47BF-9A6F-3B6DF25018DC}" type="presParOf" srcId="{9D24CF83-6ED3-43FB-9531-6B181897F0F9}" destId="{DB6FF3D1-93BA-443E-8EC4-2425DCD3FC31}" srcOrd="0" destOrd="0" presId="urn:microsoft.com/office/officeart/2018/2/layout/IconVerticalSolidList"/>
    <dgm:cxn modelId="{6DA7BB64-4E3E-4FBC-A262-9889D7220D9E}" type="presParOf" srcId="{9D24CF83-6ED3-43FB-9531-6B181897F0F9}" destId="{D1B00BFF-D565-4275-B0EB-F11C130B782B}" srcOrd="1" destOrd="0" presId="urn:microsoft.com/office/officeart/2018/2/layout/IconVerticalSolidList"/>
    <dgm:cxn modelId="{3346D6A4-2045-4580-AD5C-AC63023D7CF7}" type="presParOf" srcId="{9D24CF83-6ED3-43FB-9531-6B181897F0F9}" destId="{9B53716D-B75D-4EA5-985A-B49873BDEC8B}" srcOrd="2" destOrd="0" presId="urn:microsoft.com/office/officeart/2018/2/layout/IconVerticalSolidList"/>
    <dgm:cxn modelId="{886D427B-0522-481C-8846-03D0F3311904}" type="presParOf" srcId="{9D24CF83-6ED3-43FB-9531-6B181897F0F9}" destId="{A6BB15B4-334E-4B85-B0EC-5BD180C89C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C6B365-0C78-4A3B-8B85-0BE25031A4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6DC418-8506-4507-B3EB-488B318DCCF5}">
      <dgm:prSet/>
      <dgm:spPr/>
      <dgm:t>
        <a:bodyPr/>
        <a:lstStyle/>
        <a:p>
          <a:pPr>
            <a:defRPr cap="all"/>
          </a:pPr>
          <a:r>
            <a:rPr lang="en-US"/>
            <a:t>Best Case</a:t>
          </a:r>
        </a:p>
      </dgm:t>
    </dgm:pt>
    <dgm:pt modelId="{EBBEED28-3928-4274-9E53-B9C0AB32047B}" type="parTrans" cxnId="{C74A935D-B5C6-4D7D-A4A9-78813E59782C}">
      <dgm:prSet/>
      <dgm:spPr/>
      <dgm:t>
        <a:bodyPr/>
        <a:lstStyle/>
        <a:p>
          <a:endParaRPr lang="en-US"/>
        </a:p>
      </dgm:t>
    </dgm:pt>
    <dgm:pt modelId="{FD6F488E-9922-4D38-B245-CD7238C0D5E9}" type="sibTrans" cxnId="{C74A935D-B5C6-4D7D-A4A9-78813E59782C}">
      <dgm:prSet/>
      <dgm:spPr/>
      <dgm:t>
        <a:bodyPr/>
        <a:lstStyle/>
        <a:p>
          <a:endParaRPr lang="en-US"/>
        </a:p>
      </dgm:t>
    </dgm:pt>
    <dgm:pt modelId="{BDE1173F-722C-4C92-AD8F-2BED751F45E0}">
      <dgm:prSet/>
      <dgm:spPr/>
      <dgm:t>
        <a:bodyPr/>
        <a:lstStyle/>
        <a:p>
          <a:pPr>
            <a:defRPr cap="all"/>
          </a:pPr>
          <a:r>
            <a:rPr lang="en-US"/>
            <a:t>Medium Case</a:t>
          </a:r>
        </a:p>
      </dgm:t>
    </dgm:pt>
    <dgm:pt modelId="{610E7EA0-1B35-4697-9EC6-0B43DBEB49AF}" type="parTrans" cxnId="{12EAF502-699D-422C-B767-205B32DB5F4A}">
      <dgm:prSet/>
      <dgm:spPr/>
      <dgm:t>
        <a:bodyPr/>
        <a:lstStyle/>
        <a:p>
          <a:endParaRPr lang="en-US"/>
        </a:p>
      </dgm:t>
    </dgm:pt>
    <dgm:pt modelId="{AECEFA7A-FE4F-452D-B791-511BEE8B5F25}" type="sibTrans" cxnId="{12EAF502-699D-422C-B767-205B32DB5F4A}">
      <dgm:prSet/>
      <dgm:spPr/>
      <dgm:t>
        <a:bodyPr/>
        <a:lstStyle/>
        <a:p>
          <a:endParaRPr lang="en-US"/>
        </a:p>
      </dgm:t>
    </dgm:pt>
    <dgm:pt modelId="{BF341C40-F195-4F10-834C-4171C1B9FCF7}">
      <dgm:prSet/>
      <dgm:spPr/>
      <dgm:t>
        <a:bodyPr/>
        <a:lstStyle/>
        <a:p>
          <a:pPr>
            <a:defRPr cap="all"/>
          </a:pPr>
          <a:r>
            <a:rPr lang="en-US"/>
            <a:t>Worst Case</a:t>
          </a:r>
        </a:p>
      </dgm:t>
    </dgm:pt>
    <dgm:pt modelId="{BF422338-F68F-4C75-BCC0-61BC260544EA}" type="parTrans" cxnId="{B41F8D7B-25AD-4225-9172-813EC5C3E67B}">
      <dgm:prSet/>
      <dgm:spPr/>
      <dgm:t>
        <a:bodyPr/>
        <a:lstStyle/>
        <a:p>
          <a:endParaRPr lang="en-US"/>
        </a:p>
      </dgm:t>
    </dgm:pt>
    <dgm:pt modelId="{A25FFA94-C67A-4BA0-BA03-BF1FC4CF672B}" type="sibTrans" cxnId="{B41F8D7B-25AD-4225-9172-813EC5C3E67B}">
      <dgm:prSet/>
      <dgm:spPr/>
      <dgm:t>
        <a:bodyPr/>
        <a:lstStyle/>
        <a:p>
          <a:endParaRPr lang="en-US"/>
        </a:p>
      </dgm:t>
    </dgm:pt>
    <dgm:pt modelId="{EA7D21E2-0825-4A7A-BCA0-1E686FC1D757}" type="pres">
      <dgm:prSet presAssocID="{A6C6B365-0C78-4A3B-8B85-0BE25031A441}" presName="root" presStyleCnt="0">
        <dgm:presLayoutVars>
          <dgm:dir/>
          <dgm:resizeHandles val="exact"/>
        </dgm:presLayoutVars>
      </dgm:prSet>
      <dgm:spPr/>
    </dgm:pt>
    <dgm:pt modelId="{27B39364-19D6-4001-8591-0E77895EF9B4}" type="pres">
      <dgm:prSet presAssocID="{6A6DC418-8506-4507-B3EB-488B318DCCF5}" presName="compNode" presStyleCnt="0"/>
      <dgm:spPr/>
    </dgm:pt>
    <dgm:pt modelId="{1D24AAEB-4207-4EBC-8968-1F38B5761C86}" type="pres">
      <dgm:prSet presAssocID="{6A6DC418-8506-4507-B3EB-488B318DCCF5}" presName="iconBgRect" presStyleLbl="bgShp" presStyleIdx="0" presStyleCnt="3"/>
      <dgm:spPr/>
    </dgm:pt>
    <dgm:pt modelId="{58F77557-AC8A-4F93-8930-8B9AACA0C204}" type="pres">
      <dgm:prSet presAssocID="{6A6DC418-8506-4507-B3EB-488B318DCC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D8AA447-8E33-4A8D-85E0-7D8FCCA02462}" type="pres">
      <dgm:prSet presAssocID="{6A6DC418-8506-4507-B3EB-488B318DCCF5}" presName="spaceRect" presStyleCnt="0"/>
      <dgm:spPr/>
    </dgm:pt>
    <dgm:pt modelId="{C400CAD2-4D4F-4F50-83D8-8CF0EEA1E277}" type="pres">
      <dgm:prSet presAssocID="{6A6DC418-8506-4507-B3EB-488B318DCCF5}" presName="textRect" presStyleLbl="revTx" presStyleIdx="0" presStyleCnt="3">
        <dgm:presLayoutVars>
          <dgm:chMax val="1"/>
          <dgm:chPref val="1"/>
        </dgm:presLayoutVars>
      </dgm:prSet>
      <dgm:spPr/>
    </dgm:pt>
    <dgm:pt modelId="{D4E7296E-7750-4188-BCED-1F6C696C51AD}" type="pres">
      <dgm:prSet presAssocID="{FD6F488E-9922-4D38-B245-CD7238C0D5E9}" presName="sibTrans" presStyleCnt="0"/>
      <dgm:spPr/>
    </dgm:pt>
    <dgm:pt modelId="{671F6509-12ED-473D-9694-A01B692E4AF6}" type="pres">
      <dgm:prSet presAssocID="{BDE1173F-722C-4C92-AD8F-2BED751F45E0}" presName="compNode" presStyleCnt="0"/>
      <dgm:spPr/>
    </dgm:pt>
    <dgm:pt modelId="{499F0455-E57F-4F7A-BAEB-0251D86A7022}" type="pres">
      <dgm:prSet presAssocID="{BDE1173F-722C-4C92-AD8F-2BED751F45E0}" presName="iconBgRect" presStyleLbl="bgShp" presStyleIdx="1" presStyleCnt="3"/>
      <dgm:spPr/>
    </dgm:pt>
    <dgm:pt modelId="{9125A07A-6C09-4E2D-909F-F59307FD247D}" type="pres">
      <dgm:prSet presAssocID="{BDE1173F-722C-4C92-AD8F-2BED751F45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190DA316-D8AD-4C87-9709-4A4A28A5B9B3}" type="pres">
      <dgm:prSet presAssocID="{BDE1173F-722C-4C92-AD8F-2BED751F45E0}" presName="spaceRect" presStyleCnt="0"/>
      <dgm:spPr/>
    </dgm:pt>
    <dgm:pt modelId="{E72BD8D9-2632-4CED-887E-ADCDC9FE8884}" type="pres">
      <dgm:prSet presAssocID="{BDE1173F-722C-4C92-AD8F-2BED751F45E0}" presName="textRect" presStyleLbl="revTx" presStyleIdx="1" presStyleCnt="3">
        <dgm:presLayoutVars>
          <dgm:chMax val="1"/>
          <dgm:chPref val="1"/>
        </dgm:presLayoutVars>
      </dgm:prSet>
      <dgm:spPr/>
    </dgm:pt>
    <dgm:pt modelId="{E1E8251E-8B2A-4C0D-9B0B-79C5E75B738D}" type="pres">
      <dgm:prSet presAssocID="{AECEFA7A-FE4F-452D-B791-511BEE8B5F25}" presName="sibTrans" presStyleCnt="0"/>
      <dgm:spPr/>
    </dgm:pt>
    <dgm:pt modelId="{0D1C9726-46F6-492C-8F78-D761833E58AD}" type="pres">
      <dgm:prSet presAssocID="{BF341C40-F195-4F10-834C-4171C1B9FCF7}" presName="compNode" presStyleCnt="0"/>
      <dgm:spPr/>
    </dgm:pt>
    <dgm:pt modelId="{4E705EBF-92F6-4E84-8B31-8144EE278A56}" type="pres">
      <dgm:prSet presAssocID="{BF341C40-F195-4F10-834C-4171C1B9FCF7}" presName="iconBgRect" presStyleLbl="bgShp" presStyleIdx="2" presStyleCnt="3"/>
      <dgm:spPr/>
    </dgm:pt>
    <dgm:pt modelId="{02D42522-6396-44EA-B6A0-D1F869004AD9}" type="pres">
      <dgm:prSet presAssocID="{BF341C40-F195-4F10-834C-4171C1B9FC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9ABF503-DE92-4A7C-A5FF-72074AB3AD16}" type="pres">
      <dgm:prSet presAssocID="{BF341C40-F195-4F10-834C-4171C1B9FCF7}" presName="spaceRect" presStyleCnt="0"/>
      <dgm:spPr/>
    </dgm:pt>
    <dgm:pt modelId="{4B7499C2-8389-4E4E-9904-BBE68C5A3BDE}" type="pres">
      <dgm:prSet presAssocID="{BF341C40-F195-4F10-834C-4171C1B9FCF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2EAF502-699D-422C-B767-205B32DB5F4A}" srcId="{A6C6B365-0C78-4A3B-8B85-0BE25031A441}" destId="{BDE1173F-722C-4C92-AD8F-2BED751F45E0}" srcOrd="1" destOrd="0" parTransId="{610E7EA0-1B35-4697-9EC6-0B43DBEB49AF}" sibTransId="{AECEFA7A-FE4F-452D-B791-511BEE8B5F25}"/>
    <dgm:cxn modelId="{C74A935D-B5C6-4D7D-A4A9-78813E59782C}" srcId="{A6C6B365-0C78-4A3B-8B85-0BE25031A441}" destId="{6A6DC418-8506-4507-B3EB-488B318DCCF5}" srcOrd="0" destOrd="0" parTransId="{EBBEED28-3928-4274-9E53-B9C0AB32047B}" sibTransId="{FD6F488E-9922-4D38-B245-CD7238C0D5E9}"/>
    <dgm:cxn modelId="{9E705F50-345D-4FC8-BDE4-D96008CD1177}" type="presOf" srcId="{A6C6B365-0C78-4A3B-8B85-0BE25031A441}" destId="{EA7D21E2-0825-4A7A-BCA0-1E686FC1D757}" srcOrd="0" destOrd="0" presId="urn:microsoft.com/office/officeart/2018/5/layout/IconCircleLabelList"/>
    <dgm:cxn modelId="{ADFF6E52-079E-4545-A57C-E0F28ECD3AEC}" type="presOf" srcId="{6A6DC418-8506-4507-B3EB-488B318DCCF5}" destId="{C400CAD2-4D4F-4F50-83D8-8CF0EEA1E277}" srcOrd="0" destOrd="0" presId="urn:microsoft.com/office/officeart/2018/5/layout/IconCircleLabelList"/>
    <dgm:cxn modelId="{B41F8D7B-25AD-4225-9172-813EC5C3E67B}" srcId="{A6C6B365-0C78-4A3B-8B85-0BE25031A441}" destId="{BF341C40-F195-4F10-834C-4171C1B9FCF7}" srcOrd="2" destOrd="0" parTransId="{BF422338-F68F-4C75-BCC0-61BC260544EA}" sibTransId="{A25FFA94-C67A-4BA0-BA03-BF1FC4CF672B}"/>
    <dgm:cxn modelId="{8D466CA3-7A0A-4AFF-B967-C29AADCEAB24}" type="presOf" srcId="{BDE1173F-722C-4C92-AD8F-2BED751F45E0}" destId="{E72BD8D9-2632-4CED-887E-ADCDC9FE8884}" srcOrd="0" destOrd="0" presId="urn:microsoft.com/office/officeart/2018/5/layout/IconCircleLabelList"/>
    <dgm:cxn modelId="{58745EA7-31FC-4F1F-A2AA-105E1C3E8E17}" type="presOf" srcId="{BF341C40-F195-4F10-834C-4171C1B9FCF7}" destId="{4B7499C2-8389-4E4E-9904-BBE68C5A3BDE}" srcOrd="0" destOrd="0" presId="urn:microsoft.com/office/officeart/2018/5/layout/IconCircleLabelList"/>
    <dgm:cxn modelId="{623E1C18-8ABC-4E4B-AEFA-D1AE789F5370}" type="presParOf" srcId="{EA7D21E2-0825-4A7A-BCA0-1E686FC1D757}" destId="{27B39364-19D6-4001-8591-0E77895EF9B4}" srcOrd="0" destOrd="0" presId="urn:microsoft.com/office/officeart/2018/5/layout/IconCircleLabelList"/>
    <dgm:cxn modelId="{F268D3E6-D3AD-4508-ADA1-2A4640C861B1}" type="presParOf" srcId="{27B39364-19D6-4001-8591-0E77895EF9B4}" destId="{1D24AAEB-4207-4EBC-8968-1F38B5761C86}" srcOrd="0" destOrd="0" presId="urn:microsoft.com/office/officeart/2018/5/layout/IconCircleLabelList"/>
    <dgm:cxn modelId="{C322F425-406A-4F1D-97CF-B23DF907116C}" type="presParOf" srcId="{27B39364-19D6-4001-8591-0E77895EF9B4}" destId="{58F77557-AC8A-4F93-8930-8B9AACA0C204}" srcOrd="1" destOrd="0" presId="urn:microsoft.com/office/officeart/2018/5/layout/IconCircleLabelList"/>
    <dgm:cxn modelId="{8C8F3D7D-AC9C-420C-BF1E-66B7B9ED88C8}" type="presParOf" srcId="{27B39364-19D6-4001-8591-0E77895EF9B4}" destId="{FD8AA447-8E33-4A8D-85E0-7D8FCCA02462}" srcOrd="2" destOrd="0" presId="urn:microsoft.com/office/officeart/2018/5/layout/IconCircleLabelList"/>
    <dgm:cxn modelId="{768CF382-0B17-401D-90BA-3CE8E9847C67}" type="presParOf" srcId="{27B39364-19D6-4001-8591-0E77895EF9B4}" destId="{C400CAD2-4D4F-4F50-83D8-8CF0EEA1E277}" srcOrd="3" destOrd="0" presId="urn:microsoft.com/office/officeart/2018/5/layout/IconCircleLabelList"/>
    <dgm:cxn modelId="{500424B1-1F3E-426C-9422-0274825605D6}" type="presParOf" srcId="{EA7D21E2-0825-4A7A-BCA0-1E686FC1D757}" destId="{D4E7296E-7750-4188-BCED-1F6C696C51AD}" srcOrd="1" destOrd="0" presId="urn:microsoft.com/office/officeart/2018/5/layout/IconCircleLabelList"/>
    <dgm:cxn modelId="{B5977A98-C688-49AC-9545-1EDE36748B7A}" type="presParOf" srcId="{EA7D21E2-0825-4A7A-BCA0-1E686FC1D757}" destId="{671F6509-12ED-473D-9694-A01B692E4AF6}" srcOrd="2" destOrd="0" presId="urn:microsoft.com/office/officeart/2018/5/layout/IconCircleLabelList"/>
    <dgm:cxn modelId="{492E6BAE-64B4-4C37-BE22-1C3BE767598C}" type="presParOf" srcId="{671F6509-12ED-473D-9694-A01B692E4AF6}" destId="{499F0455-E57F-4F7A-BAEB-0251D86A7022}" srcOrd="0" destOrd="0" presId="urn:microsoft.com/office/officeart/2018/5/layout/IconCircleLabelList"/>
    <dgm:cxn modelId="{2893DF4E-6076-4BCD-BE90-795DFA146687}" type="presParOf" srcId="{671F6509-12ED-473D-9694-A01B692E4AF6}" destId="{9125A07A-6C09-4E2D-909F-F59307FD247D}" srcOrd="1" destOrd="0" presId="urn:microsoft.com/office/officeart/2018/5/layout/IconCircleLabelList"/>
    <dgm:cxn modelId="{CEC73AD6-94D7-4BC2-9D50-F6DBD1DA2051}" type="presParOf" srcId="{671F6509-12ED-473D-9694-A01B692E4AF6}" destId="{190DA316-D8AD-4C87-9709-4A4A28A5B9B3}" srcOrd="2" destOrd="0" presId="urn:microsoft.com/office/officeart/2018/5/layout/IconCircleLabelList"/>
    <dgm:cxn modelId="{8A88F083-898B-4B65-8A2D-D97421FDD252}" type="presParOf" srcId="{671F6509-12ED-473D-9694-A01B692E4AF6}" destId="{E72BD8D9-2632-4CED-887E-ADCDC9FE8884}" srcOrd="3" destOrd="0" presId="urn:microsoft.com/office/officeart/2018/5/layout/IconCircleLabelList"/>
    <dgm:cxn modelId="{8663F6BB-EBE4-4B03-8860-64E2BD451657}" type="presParOf" srcId="{EA7D21E2-0825-4A7A-BCA0-1E686FC1D757}" destId="{E1E8251E-8B2A-4C0D-9B0B-79C5E75B738D}" srcOrd="3" destOrd="0" presId="urn:microsoft.com/office/officeart/2018/5/layout/IconCircleLabelList"/>
    <dgm:cxn modelId="{6E95A6A4-C985-480A-9303-E140701E32B5}" type="presParOf" srcId="{EA7D21E2-0825-4A7A-BCA0-1E686FC1D757}" destId="{0D1C9726-46F6-492C-8F78-D761833E58AD}" srcOrd="4" destOrd="0" presId="urn:microsoft.com/office/officeart/2018/5/layout/IconCircleLabelList"/>
    <dgm:cxn modelId="{057A8D95-02D7-434F-B781-543B45A64D55}" type="presParOf" srcId="{0D1C9726-46F6-492C-8F78-D761833E58AD}" destId="{4E705EBF-92F6-4E84-8B31-8144EE278A56}" srcOrd="0" destOrd="0" presId="urn:microsoft.com/office/officeart/2018/5/layout/IconCircleLabelList"/>
    <dgm:cxn modelId="{75E7F6FC-806E-4D44-8DF3-27103F69C261}" type="presParOf" srcId="{0D1C9726-46F6-492C-8F78-D761833E58AD}" destId="{02D42522-6396-44EA-B6A0-D1F869004AD9}" srcOrd="1" destOrd="0" presId="urn:microsoft.com/office/officeart/2018/5/layout/IconCircleLabelList"/>
    <dgm:cxn modelId="{4178EDF3-3D42-4A4C-9356-7D99F4D15885}" type="presParOf" srcId="{0D1C9726-46F6-492C-8F78-D761833E58AD}" destId="{99ABF503-DE92-4A7C-A5FF-72074AB3AD16}" srcOrd="2" destOrd="0" presId="urn:microsoft.com/office/officeart/2018/5/layout/IconCircleLabelList"/>
    <dgm:cxn modelId="{8DB0FDDA-1C04-4207-8D16-E60ADE8F1FE2}" type="presParOf" srcId="{0D1C9726-46F6-492C-8F78-D761833E58AD}" destId="{4B7499C2-8389-4E4E-9904-BBE68C5A3B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697AA-EE06-423B-846F-C78608302BA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17AB60-2F98-49CD-9A7E-445CCC82CA10}">
      <dgm:prSet/>
      <dgm:spPr/>
      <dgm:t>
        <a:bodyPr/>
        <a:lstStyle/>
        <a:p>
          <a:pPr>
            <a:defRPr cap="all"/>
          </a:pPr>
          <a:r>
            <a:rPr lang="en-US"/>
            <a:t>SBA plans in progress</a:t>
          </a:r>
        </a:p>
      </dgm:t>
    </dgm:pt>
    <dgm:pt modelId="{6120E275-0608-4241-9B5E-A55BE3287560}" type="parTrans" cxnId="{0ABAA8F7-E794-48BA-AE78-FC7B0EA527E8}">
      <dgm:prSet/>
      <dgm:spPr/>
      <dgm:t>
        <a:bodyPr/>
        <a:lstStyle/>
        <a:p>
          <a:endParaRPr lang="en-US"/>
        </a:p>
      </dgm:t>
    </dgm:pt>
    <dgm:pt modelId="{CAF2A25A-70EC-47BE-A1F3-5A382E74E2F5}" type="sibTrans" cxnId="{0ABAA8F7-E794-48BA-AE78-FC7B0EA527E8}">
      <dgm:prSet/>
      <dgm:spPr/>
      <dgm:t>
        <a:bodyPr/>
        <a:lstStyle/>
        <a:p>
          <a:endParaRPr lang="en-US"/>
        </a:p>
      </dgm:t>
    </dgm:pt>
    <dgm:pt modelId="{49920A29-A3CE-471B-ABF9-B2E07519D57A}">
      <dgm:prSet/>
      <dgm:spPr/>
      <dgm:t>
        <a:bodyPr/>
        <a:lstStyle/>
        <a:p>
          <a:pPr>
            <a:defRPr cap="all"/>
          </a:pPr>
          <a:r>
            <a:rPr lang="en-US" dirty="0"/>
            <a:t>Documents you should get together now</a:t>
          </a:r>
        </a:p>
      </dgm:t>
    </dgm:pt>
    <dgm:pt modelId="{29B7DA1D-85E2-464C-ACAE-146B7D002EC3}" type="parTrans" cxnId="{727ABF7D-0899-4639-9E71-5F09BB8A88AA}">
      <dgm:prSet/>
      <dgm:spPr/>
      <dgm:t>
        <a:bodyPr/>
        <a:lstStyle/>
        <a:p>
          <a:endParaRPr lang="en-US"/>
        </a:p>
      </dgm:t>
    </dgm:pt>
    <dgm:pt modelId="{96A8A2B7-D34F-48FB-9BA0-A8D1593230DC}" type="sibTrans" cxnId="{727ABF7D-0899-4639-9E71-5F09BB8A88AA}">
      <dgm:prSet/>
      <dgm:spPr/>
      <dgm:t>
        <a:bodyPr/>
        <a:lstStyle/>
        <a:p>
          <a:endParaRPr lang="en-US"/>
        </a:p>
      </dgm:t>
    </dgm:pt>
    <dgm:pt modelId="{BAAE788B-4C1B-491B-B207-86CF4253423A}">
      <dgm:prSet/>
      <dgm:spPr/>
      <dgm:t>
        <a:bodyPr/>
        <a:lstStyle/>
        <a:p>
          <a:pPr>
            <a:defRPr cap="all"/>
          </a:pPr>
          <a:r>
            <a:rPr lang="en-US"/>
            <a:t>Do you have liquidity you can leverage ?</a:t>
          </a:r>
        </a:p>
      </dgm:t>
    </dgm:pt>
    <dgm:pt modelId="{C2EAE244-0441-41BB-B8D0-6B58BDB75617}" type="parTrans" cxnId="{3020290C-3B74-49F5-AB15-007C6356BB42}">
      <dgm:prSet/>
      <dgm:spPr/>
      <dgm:t>
        <a:bodyPr/>
        <a:lstStyle/>
        <a:p>
          <a:endParaRPr lang="en-US"/>
        </a:p>
      </dgm:t>
    </dgm:pt>
    <dgm:pt modelId="{CCB0BE4B-4DD6-449B-9767-207D10092607}" type="sibTrans" cxnId="{3020290C-3B74-49F5-AB15-007C6356BB42}">
      <dgm:prSet/>
      <dgm:spPr/>
      <dgm:t>
        <a:bodyPr/>
        <a:lstStyle/>
        <a:p>
          <a:endParaRPr lang="en-US"/>
        </a:p>
      </dgm:t>
    </dgm:pt>
    <dgm:pt modelId="{6B0D9532-A837-4C24-9F7B-F38D3AC9D3F0}">
      <dgm:prSet/>
      <dgm:spPr/>
      <dgm:t>
        <a:bodyPr/>
        <a:lstStyle/>
        <a:p>
          <a:pPr>
            <a:defRPr cap="all"/>
          </a:pPr>
          <a:r>
            <a:rPr lang="en-US"/>
            <a:t>Tips to negotiate deferments on current loans</a:t>
          </a:r>
        </a:p>
      </dgm:t>
    </dgm:pt>
    <dgm:pt modelId="{F908AA64-B217-4AA0-BE92-FE92EB95F8B0}" type="parTrans" cxnId="{6110B46B-1EB0-48D6-8243-64E191C4D0BB}">
      <dgm:prSet/>
      <dgm:spPr/>
      <dgm:t>
        <a:bodyPr/>
        <a:lstStyle/>
        <a:p>
          <a:endParaRPr lang="en-US"/>
        </a:p>
      </dgm:t>
    </dgm:pt>
    <dgm:pt modelId="{4B945B96-60A7-4E90-84D6-CE600CFFE80E}" type="sibTrans" cxnId="{6110B46B-1EB0-48D6-8243-64E191C4D0BB}">
      <dgm:prSet/>
      <dgm:spPr/>
      <dgm:t>
        <a:bodyPr/>
        <a:lstStyle/>
        <a:p>
          <a:endParaRPr lang="en-US"/>
        </a:p>
      </dgm:t>
    </dgm:pt>
    <dgm:pt modelId="{89605659-E712-414E-BE2B-99AADEB46F9D}">
      <dgm:prSet/>
      <dgm:spPr/>
      <dgm:t>
        <a:bodyPr/>
        <a:lstStyle/>
        <a:p>
          <a:pPr>
            <a:defRPr cap="all"/>
          </a:pPr>
          <a:r>
            <a:rPr lang="en-US"/>
            <a:t>Preparing a revised forecast / budget for 2020</a:t>
          </a:r>
        </a:p>
      </dgm:t>
    </dgm:pt>
    <dgm:pt modelId="{ADF68F70-5485-433B-94F5-ED6099AAA34C}" type="parTrans" cxnId="{28211064-B60E-4C58-A9A1-C9222EB61281}">
      <dgm:prSet/>
      <dgm:spPr/>
      <dgm:t>
        <a:bodyPr/>
        <a:lstStyle/>
        <a:p>
          <a:endParaRPr lang="en-US"/>
        </a:p>
      </dgm:t>
    </dgm:pt>
    <dgm:pt modelId="{EC93B12E-7973-405C-9228-A3B97635030F}" type="sibTrans" cxnId="{28211064-B60E-4C58-A9A1-C9222EB61281}">
      <dgm:prSet/>
      <dgm:spPr/>
      <dgm:t>
        <a:bodyPr/>
        <a:lstStyle/>
        <a:p>
          <a:endParaRPr lang="en-US"/>
        </a:p>
      </dgm:t>
    </dgm:pt>
    <dgm:pt modelId="{B81F35F3-B058-4001-83C2-5656818D9977}">
      <dgm:prSet/>
      <dgm:spPr/>
      <dgm:t>
        <a:bodyPr/>
        <a:lstStyle/>
        <a:p>
          <a:pPr>
            <a:defRPr cap="all"/>
          </a:pPr>
          <a:r>
            <a:rPr lang="en-US"/>
            <a:t>Staying away from short-term on-line loans whenever possible</a:t>
          </a:r>
        </a:p>
      </dgm:t>
    </dgm:pt>
    <dgm:pt modelId="{3C770CC4-9263-4B4D-89D8-F769ED6F38C6}" type="parTrans" cxnId="{21842285-B61D-4074-B26F-1CE79E9CF378}">
      <dgm:prSet/>
      <dgm:spPr/>
      <dgm:t>
        <a:bodyPr/>
        <a:lstStyle/>
        <a:p>
          <a:endParaRPr lang="en-US"/>
        </a:p>
      </dgm:t>
    </dgm:pt>
    <dgm:pt modelId="{4CBF13CE-F613-4BDC-AD46-6BBC86F646BA}" type="sibTrans" cxnId="{21842285-B61D-4074-B26F-1CE79E9CF378}">
      <dgm:prSet/>
      <dgm:spPr/>
      <dgm:t>
        <a:bodyPr/>
        <a:lstStyle/>
        <a:p>
          <a:endParaRPr lang="en-US"/>
        </a:p>
      </dgm:t>
    </dgm:pt>
    <dgm:pt modelId="{85E241C3-50C7-4BB3-AF2C-AF89D7AF9BC8}" type="pres">
      <dgm:prSet presAssocID="{896697AA-EE06-423B-846F-C78608302BA0}" presName="root" presStyleCnt="0">
        <dgm:presLayoutVars>
          <dgm:dir/>
          <dgm:resizeHandles val="exact"/>
        </dgm:presLayoutVars>
      </dgm:prSet>
      <dgm:spPr/>
    </dgm:pt>
    <dgm:pt modelId="{5ADC40D8-86CE-4340-8772-6356F496F57B}" type="pres">
      <dgm:prSet presAssocID="{4A17AB60-2F98-49CD-9A7E-445CCC82CA10}" presName="compNode" presStyleCnt="0"/>
      <dgm:spPr/>
    </dgm:pt>
    <dgm:pt modelId="{F5F418D1-C118-48BE-A738-3E73270AB2DD}" type="pres">
      <dgm:prSet presAssocID="{4A17AB60-2F98-49CD-9A7E-445CCC82CA10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61C08ED-32C6-4DE5-9508-66EFF5E1B614}" type="pres">
      <dgm:prSet presAssocID="{4A17AB60-2F98-49CD-9A7E-445CCC82CA1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871FE4-944A-41C8-ABE9-49B61DB22A50}" type="pres">
      <dgm:prSet presAssocID="{4A17AB60-2F98-49CD-9A7E-445CCC82CA10}" presName="spaceRect" presStyleCnt="0"/>
      <dgm:spPr/>
    </dgm:pt>
    <dgm:pt modelId="{6F2E0163-37FF-40AD-95EF-7395FBA14D46}" type="pres">
      <dgm:prSet presAssocID="{4A17AB60-2F98-49CD-9A7E-445CCC82CA10}" presName="textRect" presStyleLbl="revTx" presStyleIdx="0" presStyleCnt="6">
        <dgm:presLayoutVars>
          <dgm:chMax val="1"/>
          <dgm:chPref val="1"/>
        </dgm:presLayoutVars>
      </dgm:prSet>
      <dgm:spPr/>
    </dgm:pt>
    <dgm:pt modelId="{B2D31307-DCFE-48CF-A26B-1F362F3620EE}" type="pres">
      <dgm:prSet presAssocID="{CAF2A25A-70EC-47BE-A1F3-5A382E74E2F5}" presName="sibTrans" presStyleCnt="0"/>
      <dgm:spPr/>
    </dgm:pt>
    <dgm:pt modelId="{5E3BBE2B-F4E4-4AF2-9DF1-7CD7CA3EC04F}" type="pres">
      <dgm:prSet presAssocID="{49920A29-A3CE-471B-ABF9-B2E07519D57A}" presName="compNode" presStyleCnt="0"/>
      <dgm:spPr/>
    </dgm:pt>
    <dgm:pt modelId="{6D351A74-69AA-46AA-A3E0-DE4B64CA1800}" type="pres">
      <dgm:prSet presAssocID="{49920A29-A3CE-471B-ABF9-B2E07519D57A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1140296-1260-45AE-9E5C-2C66F78D58D7}" type="pres">
      <dgm:prSet presAssocID="{49920A29-A3CE-471B-ABF9-B2E07519D57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95132FC-42B0-48FE-A77A-2EE0D185B2A3}" type="pres">
      <dgm:prSet presAssocID="{49920A29-A3CE-471B-ABF9-B2E07519D57A}" presName="spaceRect" presStyleCnt="0"/>
      <dgm:spPr/>
    </dgm:pt>
    <dgm:pt modelId="{6AEE6C03-8504-474A-9980-E9968CE74D67}" type="pres">
      <dgm:prSet presAssocID="{49920A29-A3CE-471B-ABF9-B2E07519D57A}" presName="textRect" presStyleLbl="revTx" presStyleIdx="1" presStyleCnt="6">
        <dgm:presLayoutVars>
          <dgm:chMax val="1"/>
          <dgm:chPref val="1"/>
        </dgm:presLayoutVars>
      </dgm:prSet>
      <dgm:spPr/>
    </dgm:pt>
    <dgm:pt modelId="{141A16CF-D64B-4A70-A909-792EBB22C1A5}" type="pres">
      <dgm:prSet presAssocID="{96A8A2B7-D34F-48FB-9BA0-A8D1593230DC}" presName="sibTrans" presStyleCnt="0"/>
      <dgm:spPr/>
    </dgm:pt>
    <dgm:pt modelId="{FB03E99D-35FB-4DAF-986E-8B702C059A7B}" type="pres">
      <dgm:prSet presAssocID="{BAAE788B-4C1B-491B-B207-86CF4253423A}" presName="compNode" presStyleCnt="0"/>
      <dgm:spPr/>
    </dgm:pt>
    <dgm:pt modelId="{43517DC5-4DDC-4974-B727-CF8A294577AC}" type="pres">
      <dgm:prSet presAssocID="{BAAE788B-4C1B-491B-B207-86CF4253423A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09D567E-F058-4A94-8F83-EEA17C0807D9}" type="pres">
      <dgm:prSet presAssocID="{BAAE788B-4C1B-491B-B207-86CF4253423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DE6B417-1EDF-4373-B968-60D733F0A385}" type="pres">
      <dgm:prSet presAssocID="{BAAE788B-4C1B-491B-B207-86CF4253423A}" presName="spaceRect" presStyleCnt="0"/>
      <dgm:spPr/>
    </dgm:pt>
    <dgm:pt modelId="{1AA84CF5-5D35-47BD-8842-94ABB32FC35B}" type="pres">
      <dgm:prSet presAssocID="{BAAE788B-4C1B-491B-B207-86CF4253423A}" presName="textRect" presStyleLbl="revTx" presStyleIdx="2" presStyleCnt="6">
        <dgm:presLayoutVars>
          <dgm:chMax val="1"/>
          <dgm:chPref val="1"/>
        </dgm:presLayoutVars>
      </dgm:prSet>
      <dgm:spPr/>
    </dgm:pt>
    <dgm:pt modelId="{EE7178C8-76DD-4FC0-8FCF-2D7FB5AA68DC}" type="pres">
      <dgm:prSet presAssocID="{CCB0BE4B-4DD6-449B-9767-207D10092607}" presName="sibTrans" presStyleCnt="0"/>
      <dgm:spPr/>
    </dgm:pt>
    <dgm:pt modelId="{9625A508-9499-4929-A559-830B06BEC994}" type="pres">
      <dgm:prSet presAssocID="{6B0D9532-A837-4C24-9F7B-F38D3AC9D3F0}" presName="compNode" presStyleCnt="0"/>
      <dgm:spPr/>
    </dgm:pt>
    <dgm:pt modelId="{54AEECFA-492B-4760-AFB5-1BF1D60E1C43}" type="pres">
      <dgm:prSet presAssocID="{6B0D9532-A837-4C24-9F7B-F38D3AC9D3F0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C4A19E8-3BF9-43C7-9FDC-1395436E2C7A}" type="pres">
      <dgm:prSet presAssocID="{6B0D9532-A837-4C24-9F7B-F38D3AC9D3F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E3CE2E9-A2D0-49BF-892D-05FF53E51A17}" type="pres">
      <dgm:prSet presAssocID="{6B0D9532-A837-4C24-9F7B-F38D3AC9D3F0}" presName="spaceRect" presStyleCnt="0"/>
      <dgm:spPr/>
    </dgm:pt>
    <dgm:pt modelId="{E0B38256-FADD-4FBD-B757-3092B918E426}" type="pres">
      <dgm:prSet presAssocID="{6B0D9532-A837-4C24-9F7B-F38D3AC9D3F0}" presName="textRect" presStyleLbl="revTx" presStyleIdx="3" presStyleCnt="6">
        <dgm:presLayoutVars>
          <dgm:chMax val="1"/>
          <dgm:chPref val="1"/>
        </dgm:presLayoutVars>
      </dgm:prSet>
      <dgm:spPr/>
    </dgm:pt>
    <dgm:pt modelId="{D8282B5C-5317-4505-976D-5883CBBB2ED8}" type="pres">
      <dgm:prSet presAssocID="{4B945B96-60A7-4E90-84D6-CE600CFFE80E}" presName="sibTrans" presStyleCnt="0"/>
      <dgm:spPr/>
    </dgm:pt>
    <dgm:pt modelId="{7C1A8DFE-6B9F-4A99-9CF6-FC34A967DCC5}" type="pres">
      <dgm:prSet presAssocID="{89605659-E712-414E-BE2B-99AADEB46F9D}" presName="compNode" presStyleCnt="0"/>
      <dgm:spPr/>
    </dgm:pt>
    <dgm:pt modelId="{F44F75FB-E721-46E7-BBF2-D5ADC8DE15FD}" type="pres">
      <dgm:prSet presAssocID="{89605659-E712-414E-BE2B-99AADEB46F9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19A83DD-F8BF-4D94-B58D-3B0C19F26A2F}" type="pres">
      <dgm:prSet presAssocID="{89605659-E712-414E-BE2B-99AADEB46F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A96D73A-6EE5-4C2B-82C0-206C94A18626}" type="pres">
      <dgm:prSet presAssocID="{89605659-E712-414E-BE2B-99AADEB46F9D}" presName="spaceRect" presStyleCnt="0"/>
      <dgm:spPr/>
    </dgm:pt>
    <dgm:pt modelId="{F98CF3D8-C504-45FA-AB34-7B467DAE800D}" type="pres">
      <dgm:prSet presAssocID="{89605659-E712-414E-BE2B-99AADEB46F9D}" presName="textRect" presStyleLbl="revTx" presStyleIdx="4" presStyleCnt="6">
        <dgm:presLayoutVars>
          <dgm:chMax val="1"/>
          <dgm:chPref val="1"/>
        </dgm:presLayoutVars>
      </dgm:prSet>
      <dgm:spPr/>
    </dgm:pt>
    <dgm:pt modelId="{37898935-CD27-45CB-BEA8-54741FA5EC0F}" type="pres">
      <dgm:prSet presAssocID="{EC93B12E-7973-405C-9228-A3B97635030F}" presName="sibTrans" presStyleCnt="0"/>
      <dgm:spPr/>
    </dgm:pt>
    <dgm:pt modelId="{07EAF710-94F0-4AD2-A5E3-40A0C0538427}" type="pres">
      <dgm:prSet presAssocID="{B81F35F3-B058-4001-83C2-5656818D9977}" presName="compNode" presStyleCnt="0"/>
      <dgm:spPr/>
    </dgm:pt>
    <dgm:pt modelId="{3CBB845A-7E1E-48B4-9773-2BB8AA02830B}" type="pres">
      <dgm:prSet presAssocID="{B81F35F3-B058-4001-83C2-5656818D9977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B6C4B2D-4618-40FA-9CA6-16C475CAFE11}" type="pres">
      <dgm:prSet presAssocID="{B81F35F3-B058-4001-83C2-5656818D997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3A5E536-48E2-4D7D-A64F-35CBD9DE51B1}" type="pres">
      <dgm:prSet presAssocID="{B81F35F3-B058-4001-83C2-5656818D9977}" presName="spaceRect" presStyleCnt="0"/>
      <dgm:spPr/>
    </dgm:pt>
    <dgm:pt modelId="{AA85D072-37C1-451C-8F06-8F85FC2E3964}" type="pres">
      <dgm:prSet presAssocID="{B81F35F3-B058-4001-83C2-5656818D997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020290C-3B74-49F5-AB15-007C6356BB42}" srcId="{896697AA-EE06-423B-846F-C78608302BA0}" destId="{BAAE788B-4C1B-491B-B207-86CF4253423A}" srcOrd="2" destOrd="0" parTransId="{C2EAE244-0441-41BB-B8D0-6B58BDB75617}" sibTransId="{CCB0BE4B-4DD6-449B-9767-207D10092607}"/>
    <dgm:cxn modelId="{CAC8461E-413C-49D2-832B-D66EA172554A}" type="presOf" srcId="{BAAE788B-4C1B-491B-B207-86CF4253423A}" destId="{1AA84CF5-5D35-47BD-8842-94ABB32FC35B}" srcOrd="0" destOrd="0" presId="urn:microsoft.com/office/officeart/2018/5/layout/IconLeafLabelList"/>
    <dgm:cxn modelId="{2EDD3F33-33ED-42EE-8F15-DEAE69F66A0D}" type="presOf" srcId="{4A17AB60-2F98-49CD-9A7E-445CCC82CA10}" destId="{6F2E0163-37FF-40AD-95EF-7395FBA14D46}" srcOrd="0" destOrd="0" presId="urn:microsoft.com/office/officeart/2018/5/layout/IconLeafLabelList"/>
    <dgm:cxn modelId="{E135ED34-8E8F-4DE0-B24B-858CCE8B5E44}" type="presOf" srcId="{6B0D9532-A837-4C24-9F7B-F38D3AC9D3F0}" destId="{E0B38256-FADD-4FBD-B757-3092B918E426}" srcOrd="0" destOrd="0" presId="urn:microsoft.com/office/officeart/2018/5/layout/IconLeafLabelList"/>
    <dgm:cxn modelId="{86FF2B3F-8BB1-40F3-9DA7-A8A53CED7CF7}" type="presOf" srcId="{896697AA-EE06-423B-846F-C78608302BA0}" destId="{85E241C3-50C7-4BB3-AF2C-AF89D7AF9BC8}" srcOrd="0" destOrd="0" presId="urn:microsoft.com/office/officeart/2018/5/layout/IconLeafLabelList"/>
    <dgm:cxn modelId="{28211064-B60E-4C58-A9A1-C9222EB61281}" srcId="{896697AA-EE06-423B-846F-C78608302BA0}" destId="{89605659-E712-414E-BE2B-99AADEB46F9D}" srcOrd="4" destOrd="0" parTransId="{ADF68F70-5485-433B-94F5-ED6099AAA34C}" sibTransId="{EC93B12E-7973-405C-9228-A3B97635030F}"/>
    <dgm:cxn modelId="{6110B46B-1EB0-48D6-8243-64E191C4D0BB}" srcId="{896697AA-EE06-423B-846F-C78608302BA0}" destId="{6B0D9532-A837-4C24-9F7B-F38D3AC9D3F0}" srcOrd="3" destOrd="0" parTransId="{F908AA64-B217-4AA0-BE92-FE92EB95F8B0}" sibTransId="{4B945B96-60A7-4E90-84D6-CE600CFFE80E}"/>
    <dgm:cxn modelId="{727ABF7D-0899-4639-9E71-5F09BB8A88AA}" srcId="{896697AA-EE06-423B-846F-C78608302BA0}" destId="{49920A29-A3CE-471B-ABF9-B2E07519D57A}" srcOrd="1" destOrd="0" parTransId="{29B7DA1D-85E2-464C-ACAE-146B7D002EC3}" sibTransId="{96A8A2B7-D34F-48FB-9BA0-A8D1593230DC}"/>
    <dgm:cxn modelId="{21842285-B61D-4074-B26F-1CE79E9CF378}" srcId="{896697AA-EE06-423B-846F-C78608302BA0}" destId="{B81F35F3-B058-4001-83C2-5656818D9977}" srcOrd="5" destOrd="0" parTransId="{3C770CC4-9263-4B4D-89D8-F769ED6F38C6}" sibTransId="{4CBF13CE-F613-4BDC-AD46-6BBC86F646BA}"/>
    <dgm:cxn modelId="{BE46D0BA-33BC-4AEC-B458-D755C2EC4A5D}" type="presOf" srcId="{B81F35F3-B058-4001-83C2-5656818D9977}" destId="{AA85D072-37C1-451C-8F06-8F85FC2E3964}" srcOrd="0" destOrd="0" presId="urn:microsoft.com/office/officeart/2018/5/layout/IconLeafLabelList"/>
    <dgm:cxn modelId="{8083BFE4-56AF-4E91-907D-0673AAFB9944}" type="presOf" srcId="{89605659-E712-414E-BE2B-99AADEB46F9D}" destId="{F98CF3D8-C504-45FA-AB34-7B467DAE800D}" srcOrd="0" destOrd="0" presId="urn:microsoft.com/office/officeart/2018/5/layout/IconLeafLabelList"/>
    <dgm:cxn modelId="{5BA3C2EC-5398-44C9-BFB3-CD25B470D2B1}" type="presOf" srcId="{49920A29-A3CE-471B-ABF9-B2E07519D57A}" destId="{6AEE6C03-8504-474A-9980-E9968CE74D67}" srcOrd="0" destOrd="0" presId="urn:microsoft.com/office/officeart/2018/5/layout/IconLeafLabelList"/>
    <dgm:cxn modelId="{0ABAA8F7-E794-48BA-AE78-FC7B0EA527E8}" srcId="{896697AA-EE06-423B-846F-C78608302BA0}" destId="{4A17AB60-2F98-49CD-9A7E-445CCC82CA10}" srcOrd="0" destOrd="0" parTransId="{6120E275-0608-4241-9B5E-A55BE3287560}" sibTransId="{CAF2A25A-70EC-47BE-A1F3-5A382E74E2F5}"/>
    <dgm:cxn modelId="{40347EBC-40BA-4061-B277-0F64B1E7B9A7}" type="presParOf" srcId="{85E241C3-50C7-4BB3-AF2C-AF89D7AF9BC8}" destId="{5ADC40D8-86CE-4340-8772-6356F496F57B}" srcOrd="0" destOrd="0" presId="urn:microsoft.com/office/officeart/2018/5/layout/IconLeafLabelList"/>
    <dgm:cxn modelId="{20DD377E-0E59-4967-B316-E37A2BBAFBE7}" type="presParOf" srcId="{5ADC40D8-86CE-4340-8772-6356F496F57B}" destId="{F5F418D1-C118-48BE-A738-3E73270AB2DD}" srcOrd="0" destOrd="0" presId="urn:microsoft.com/office/officeart/2018/5/layout/IconLeafLabelList"/>
    <dgm:cxn modelId="{4F98BBC5-5574-470F-ABB1-BE63E926AF96}" type="presParOf" srcId="{5ADC40D8-86CE-4340-8772-6356F496F57B}" destId="{561C08ED-32C6-4DE5-9508-66EFF5E1B614}" srcOrd="1" destOrd="0" presId="urn:microsoft.com/office/officeart/2018/5/layout/IconLeafLabelList"/>
    <dgm:cxn modelId="{6C85CBEF-A4E7-4837-9F85-A4FAF747ED23}" type="presParOf" srcId="{5ADC40D8-86CE-4340-8772-6356F496F57B}" destId="{58871FE4-944A-41C8-ABE9-49B61DB22A50}" srcOrd="2" destOrd="0" presId="urn:microsoft.com/office/officeart/2018/5/layout/IconLeafLabelList"/>
    <dgm:cxn modelId="{44194B39-59F2-4EB1-BBBC-FCC6765D07B7}" type="presParOf" srcId="{5ADC40D8-86CE-4340-8772-6356F496F57B}" destId="{6F2E0163-37FF-40AD-95EF-7395FBA14D46}" srcOrd="3" destOrd="0" presId="urn:microsoft.com/office/officeart/2018/5/layout/IconLeafLabelList"/>
    <dgm:cxn modelId="{434B86EF-9283-4E51-B64E-C5615A5336D2}" type="presParOf" srcId="{85E241C3-50C7-4BB3-AF2C-AF89D7AF9BC8}" destId="{B2D31307-DCFE-48CF-A26B-1F362F3620EE}" srcOrd="1" destOrd="0" presId="urn:microsoft.com/office/officeart/2018/5/layout/IconLeafLabelList"/>
    <dgm:cxn modelId="{E808C2C5-A702-48F7-9653-B93266E2AE1D}" type="presParOf" srcId="{85E241C3-50C7-4BB3-AF2C-AF89D7AF9BC8}" destId="{5E3BBE2B-F4E4-4AF2-9DF1-7CD7CA3EC04F}" srcOrd="2" destOrd="0" presId="urn:microsoft.com/office/officeart/2018/5/layout/IconLeafLabelList"/>
    <dgm:cxn modelId="{8AAE3DA0-EF31-4A2A-B953-77AE341D020A}" type="presParOf" srcId="{5E3BBE2B-F4E4-4AF2-9DF1-7CD7CA3EC04F}" destId="{6D351A74-69AA-46AA-A3E0-DE4B64CA1800}" srcOrd="0" destOrd="0" presId="urn:microsoft.com/office/officeart/2018/5/layout/IconLeafLabelList"/>
    <dgm:cxn modelId="{DB021832-C792-417F-BE68-285721D6466E}" type="presParOf" srcId="{5E3BBE2B-F4E4-4AF2-9DF1-7CD7CA3EC04F}" destId="{31140296-1260-45AE-9E5C-2C66F78D58D7}" srcOrd="1" destOrd="0" presId="urn:microsoft.com/office/officeart/2018/5/layout/IconLeafLabelList"/>
    <dgm:cxn modelId="{3DAE8859-E57E-43F9-A4DB-673F42CE3C4F}" type="presParOf" srcId="{5E3BBE2B-F4E4-4AF2-9DF1-7CD7CA3EC04F}" destId="{A95132FC-42B0-48FE-A77A-2EE0D185B2A3}" srcOrd="2" destOrd="0" presId="urn:microsoft.com/office/officeart/2018/5/layout/IconLeafLabelList"/>
    <dgm:cxn modelId="{81B19769-A901-4965-B778-E66B474A8F70}" type="presParOf" srcId="{5E3BBE2B-F4E4-4AF2-9DF1-7CD7CA3EC04F}" destId="{6AEE6C03-8504-474A-9980-E9968CE74D67}" srcOrd="3" destOrd="0" presId="urn:microsoft.com/office/officeart/2018/5/layout/IconLeafLabelList"/>
    <dgm:cxn modelId="{EB6563A0-4EAC-4C24-97F2-3931C0F45D2E}" type="presParOf" srcId="{85E241C3-50C7-4BB3-AF2C-AF89D7AF9BC8}" destId="{141A16CF-D64B-4A70-A909-792EBB22C1A5}" srcOrd="3" destOrd="0" presId="urn:microsoft.com/office/officeart/2018/5/layout/IconLeafLabelList"/>
    <dgm:cxn modelId="{17086D5F-6F4F-4579-BB6B-F47994BFDED9}" type="presParOf" srcId="{85E241C3-50C7-4BB3-AF2C-AF89D7AF9BC8}" destId="{FB03E99D-35FB-4DAF-986E-8B702C059A7B}" srcOrd="4" destOrd="0" presId="urn:microsoft.com/office/officeart/2018/5/layout/IconLeafLabelList"/>
    <dgm:cxn modelId="{CBA4D2CF-68CD-48B8-8321-4CF624EC0F08}" type="presParOf" srcId="{FB03E99D-35FB-4DAF-986E-8B702C059A7B}" destId="{43517DC5-4DDC-4974-B727-CF8A294577AC}" srcOrd="0" destOrd="0" presId="urn:microsoft.com/office/officeart/2018/5/layout/IconLeafLabelList"/>
    <dgm:cxn modelId="{DBC7DCCD-FFC5-471F-B434-206B43055035}" type="presParOf" srcId="{FB03E99D-35FB-4DAF-986E-8B702C059A7B}" destId="{509D567E-F058-4A94-8F83-EEA17C0807D9}" srcOrd="1" destOrd="0" presId="urn:microsoft.com/office/officeart/2018/5/layout/IconLeafLabelList"/>
    <dgm:cxn modelId="{6369EDD2-E047-448C-A7FC-EB1EF85EEF9C}" type="presParOf" srcId="{FB03E99D-35FB-4DAF-986E-8B702C059A7B}" destId="{9DE6B417-1EDF-4373-B968-60D733F0A385}" srcOrd="2" destOrd="0" presId="urn:microsoft.com/office/officeart/2018/5/layout/IconLeafLabelList"/>
    <dgm:cxn modelId="{B3CD7CDE-C0EF-4C6C-B31B-8C4A8CE96D6E}" type="presParOf" srcId="{FB03E99D-35FB-4DAF-986E-8B702C059A7B}" destId="{1AA84CF5-5D35-47BD-8842-94ABB32FC35B}" srcOrd="3" destOrd="0" presId="urn:microsoft.com/office/officeart/2018/5/layout/IconLeafLabelList"/>
    <dgm:cxn modelId="{2B594A1C-4FB1-40F7-ACC4-E64DE372985B}" type="presParOf" srcId="{85E241C3-50C7-4BB3-AF2C-AF89D7AF9BC8}" destId="{EE7178C8-76DD-4FC0-8FCF-2D7FB5AA68DC}" srcOrd="5" destOrd="0" presId="urn:microsoft.com/office/officeart/2018/5/layout/IconLeafLabelList"/>
    <dgm:cxn modelId="{231D3B36-FCA9-4A33-A581-B2646295EBD4}" type="presParOf" srcId="{85E241C3-50C7-4BB3-AF2C-AF89D7AF9BC8}" destId="{9625A508-9499-4929-A559-830B06BEC994}" srcOrd="6" destOrd="0" presId="urn:microsoft.com/office/officeart/2018/5/layout/IconLeafLabelList"/>
    <dgm:cxn modelId="{A31BC398-3C1B-4EC7-88EA-7CFA5443A4A3}" type="presParOf" srcId="{9625A508-9499-4929-A559-830B06BEC994}" destId="{54AEECFA-492B-4760-AFB5-1BF1D60E1C43}" srcOrd="0" destOrd="0" presId="urn:microsoft.com/office/officeart/2018/5/layout/IconLeafLabelList"/>
    <dgm:cxn modelId="{8D23BD4D-507D-4E1A-B5BB-3074B3B3313A}" type="presParOf" srcId="{9625A508-9499-4929-A559-830B06BEC994}" destId="{2C4A19E8-3BF9-43C7-9FDC-1395436E2C7A}" srcOrd="1" destOrd="0" presId="urn:microsoft.com/office/officeart/2018/5/layout/IconLeafLabelList"/>
    <dgm:cxn modelId="{C4DC2B70-7325-4A95-8E60-FE1ED60E70CE}" type="presParOf" srcId="{9625A508-9499-4929-A559-830B06BEC994}" destId="{2E3CE2E9-A2D0-49BF-892D-05FF53E51A17}" srcOrd="2" destOrd="0" presId="urn:microsoft.com/office/officeart/2018/5/layout/IconLeafLabelList"/>
    <dgm:cxn modelId="{5F83D6C0-1F3B-49C3-AD78-759CB8B2E0C3}" type="presParOf" srcId="{9625A508-9499-4929-A559-830B06BEC994}" destId="{E0B38256-FADD-4FBD-B757-3092B918E426}" srcOrd="3" destOrd="0" presId="urn:microsoft.com/office/officeart/2018/5/layout/IconLeafLabelList"/>
    <dgm:cxn modelId="{1DD98268-4055-49A3-AB3D-28D40EA6CF6A}" type="presParOf" srcId="{85E241C3-50C7-4BB3-AF2C-AF89D7AF9BC8}" destId="{D8282B5C-5317-4505-976D-5883CBBB2ED8}" srcOrd="7" destOrd="0" presId="urn:microsoft.com/office/officeart/2018/5/layout/IconLeafLabelList"/>
    <dgm:cxn modelId="{2ABFC10D-FB0F-4D85-8CDD-1F30CA39AD9F}" type="presParOf" srcId="{85E241C3-50C7-4BB3-AF2C-AF89D7AF9BC8}" destId="{7C1A8DFE-6B9F-4A99-9CF6-FC34A967DCC5}" srcOrd="8" destOrd="0" presId="urn:microsoft.com/office/officeart/2018/5/layout/IconLeafLabelList"/>
    <dgm:cxn modelId="{C4DBE3DE-6534-4ED7-96B5-C5117E942168}" type="presParOf" srcId="{7C1A8DFE-6B9F-4A99-9CF6-FC34A967DCC5}" destId="{F44F75FB-E721-46E7-BBF2-D5ADC8DE15FD}" srcOrd="0" destOrd="0" presId="urn:microsoft.com/office/officeart/2018/5/layout/IconLeafLabelList"/>
    <dgm:cxn modelId="{AE4D54E0-A617-4C98-9B9F-78560778E703}" type="presParOf" srcId="{7C1A8DFE-6B9F-4A99-9CF6-FC34A967DCC5}" destId="{019A83DD-F8BF-4D94-B58D-3B0C19F26A2F}" srcOrd="1" destOrd="0" presId="urn:microsoft.com/office/officeart/2018/5/layout/IconLeafLabelList"/>
    <dgm:cxn modelId="{80FBEA37-20F8-4CC0-A473-0ABDAF970B43}" type="presParOf" srcId="{7C1A8DFE-6B9F-4A99-9CF6-FC34A967DCC5}" destId="{1A96D73A-6EE5-4C2B-82C0-206C94A18626}" srcOrd="2" destOrd="0" presId="urn:microsoft.com/office/officeart/2018/5/layout/IconLeafLabelList"/>
    <dgm:cxn modelId="{BBACA859-0A42-442E-80C0-E1760BE4E155}" type="presParOf" srcId="{7C1A8DFE-6B9F-4A99-9CF6-FC34A967DCC5}" destId="{F98CF3D8-C504-45FA-AB34-7B467DAE800D}" srcOrd="3" destOrd="0" presId="urn:microsoft.com/office/officeart/2018/5/layout/IconLeafLabelList"/>
    <dgm:cxn modelId="{C0E15DB4-83E5-4132-90A0-BC96E219D6D6}" type="presParOf" srcId="{85E241C3-50C7-4BB3-AF2C-AF89D7AF9BC8}" destId="{37898935-CD27-45CB-BEA8-54741FA5EC0F}" srcOrd="9" destOrd="0" presId="urn:microsoft.com/office/officeart/2018/5/layout/IconLeafLabelList"/>
    <dgm:cxn modelId="{3EF86B40-A0AC-45EC-980D-697F523BA1D1}" type="presParOf" srcId="{85E241C3-50C7-4BB3-AF2C-AF89D7AF9BC8}" destId="{07EAF710-94F0-4AD2-A5E3-40A0C0538427}" srcOrd="10" destOrd="0" presId="urn:microsoft.com/office/officeart/2018/5/layout/IconLeafLabelList"/>
    <dgm:cxn modelId="{BAFF32FF-2ED1-4489-82F2-8AD32FC45A05}" type="presParOf" srcId="{07EAF710-94F0-4AD2-A5E3-40A0C0538427}" destId="{3CBB845A-7E1E-48B4-9773-2BB8AA02830B}" srcOrd="0" destOrd="0" presId="urn:microsoft.com/office/officeart/2018/5/layout/IconLeafLabelList"/>
    <dgm:cxn modelId="{9A3D4FBB-D6C0-4116-A1FC-FBDF2973D6D1}" type="presParOf" srcId="{07EAF710-94F0-4AD2-A5E3-40A0C0538427}" destId="{1B6C4B2D-4618-40FA-9CA6-16C475CAFE11}" srcOrd="1" destOrd="0" presId="urn:microsoft.com/office/officeart/2018/5/layout/IconLeafLabelList"/>
    <dgm:cxn modelId="{40599C35-D750-45C5-99D2-9A27124ED547}" type="presParOf" srcId="{07EAF710-94F0-4AD2-A5E3-40A0C0538427}" destId="{E3A5E536-48E2-4D7D-A64F-35CBD9DE51B1}" srcOrd="2" destOrd="0" presId="urn:microsoft.com/office/officeart/2018/5/layout/IconLeafLabelList"/>
    <dgm:cxn modelId="{5BD0E217-A47D-4FB0-A16C-BCCDAB8ED4B0}" type="presParOf" srcId="{07EAF710-94F0-4AD2-A5E3-40A0C0538427}" destId="{AA85D072-37C1-451C-8F06-8F85FC2E396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B3AC7-0851-4428-93FE-90AE0362516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503730-0FB0-49F4-9EA1-0DAA10FFFF53}">
      <dgm:prSet/>
      <dgm:spPr/>
      <dgm:t>
        <a:bodyPr/>
        <a:lstStyle/>
        <a:p>
          <a:pPr>
            <a:defRPr cap="all"/>
          </a:pPr>
          <a:r>
            <a:rPr lang="en-US" dirty="0"/>
            <a:t>SBA Emergency injury Disaster Loans</a:t>
          </a:r>
        </a:p>
      </dgm:t>
    </dgm:pt>
    <dgm:pt modelId="{71BE54B3-A448-4478-9EDF-D6B2BBAE02D0}" type="parTrans" cxnId="{44A8A01A-B18B-4345-9A49-0429B666DFBF}">
      <dgm:prSet/>
      <dgm:spPr/>
      <dgm:t>
        <a:bodyPr/>
        <a:lstStyle/>
        <a:p>
          <a:endParaRPr lang="en-US"/>
        </a:p>
      </dgm:t>
    </dgm:pt>
    <dgm:pt modelId="{B3E34C53-4145-4390-B35E-8018C8A4F967}" type="sibTrans" cxnId="{44A8A01A-B18B-4345-9A49-0429B666DFBF}">
      <dgm:prSet/>
      <dgm:spPr/>
      <dgm:t>
        <a:bodyPr/>
        <a:lstStyle/>
        <a:p>
          <a:endParaRPr lang="en-US"/>
        </a:p>
      </dgm:t>
    </dgm:pt>
    <dgm:pt modelId="{39CAE2EF-EE62-4307-88C7-44AF135486F8}">
      <dgm:prSet/>
      <dgm:spPr/>
      <dgm:t>
        <a:bodyPr/>
        <a:lstStyle/>
        <a:p>
          <a:pPr>
            <a:defRPr cap="all"/>
          </a:pPr>
          <a:r>
            <a:rPr lang="en-US"/>
            <a:t>Boosting Regular SBA programs</a:t>
          </a:r>
        </a:p>
      </dgm:t>
    </dgm:pt>
    <dgm:pt modelId="{413AF203-5C8A-41F2-8E65-5082DDA1EB62}" type="parTrans" cxnId="{CACB1218-587B-45F1-8AAA-E1933F6BF1C9}">
      <dgm:prSet/>
      <dgm:spPr/>
      <dgm:t>
        <a:bodyPr/>
        <a:lstStyle/>
        <a:p>
          <a:endParaRPr lang="en-US"/>
        </a:p>
      </dgm:t>
    </dgm:pt>
    <dgm:pt modelId="{CFEF5512-CDD0-4377-91EB-ABD9FE71F2A7}" type="sibTrans" cxnId="{CACB1218-587B-45F1-8AAA-E1933F6BF1C9}">
      <dgm:prSet/>
      <dgm:spPr/>
      <dgm:t>
        <a:bodyPr/>
        <a:lstStyle/>
        <a:p>
          <a:endParaRPr lang="en-US"/>
        </a:p>
      </dgm:t>
    </dgm:pt>
    <dgm:pt modelId="{ABBB39BD-6BC2-4749-A059-A55864462A60}" type="pres">
      <dgm:prSet presAssocID="{EE1B3AC7-0851-4428-93FE-90AE03625165}" presName="root" presStyleCnt="0">
        <dgm:presLayoutVars>
          <dgm:dir/>
          <dgm:resizeHandles val="exact"/>
        </dgm:presLayoutVars>
      </dgm:prSet>
      <dgm:spPr/>
    </dgm:pt>
    <dgm:pt modelId="{3CA4A575-1B86-4D43-BCA0-1A12121D1160}" type="pres">
      <dgm:prSet presAssocID="{72503730-0FB0-49F4-9EA1-0DAA10FFFF53}" presName="compNode" presStyleCnt="0"/>
      <dgm:spPr/>
    </dgm:pt>
    <dgm:pt modelId="{61ED3BB9-460A-45E4-8DBE-575431B3C5E8}" type="pres">
      <dgm:prSet presAssocID="{72503730-0FB0-49F4-9EA1-0DAA10FFFF53}" presName="iconBgRect" presStyleLbl="bgShp" presStyleIdx="0" presStyleCnt="2"/>
      <dgm:spPr/>
    </dgm:pt>
    <dgm:pt modelId="{5D7E6FA1-38C7-460D-B559-ED1FE346FEB5}" type="pres">
      <dgm:prSet presAssocID="{72503730-0FB0-49F4-9EA1-0DAA10FFFF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AD73DE7-892F-4032-9EB2-F5A94E45C8E6}" type="pres">
      <dgm:prSet presAssocID="{72503730-0FB0-49F4-9EA1-0DAA10FFFF53}" presName="spaceRect" presStyleCnt="0"/>
      <dgm:spPr/>
    </dgm:pt>
    <dgm:pt modelId="{D3E47D83-828A-4CEC-B6FF-8528280A54EC}" type="pres">
      <dgm:prSet presAssocID="{72503730-0FB0-49F4-9EA1-0DAA10FFFF53}" presName="textRect" presStyleLbl="revTx" presStyleIdx="0" presStyleCnt="2">
        <dgm:presLayoutVars>
          <dgm:chMax val="1"/>
          <dgm:chPref val="1"/>
        </dgm:presLayoutVars>
      </dgm:prSet>
      <dgm:spPr/>
    </dgm:pt>
    <dgm:pt modelId="{CFAA7BFA-EA16-4608-BBB3-EF5F5409F5F9}" type="pres">
      <dgm:prSet presAssocID="{B3E34C53-4145-4390-B35E-8018C8A4F967}" presName="sibTrans" presStyleCnt="0"/>
      <dgm:spPr/>
    </dgm:pt>
    <dgm:pt modelId="{F38E76C6-9650-4DA9-88E1-F21FC1DBA022}" type="pres">
      <dgm:prSet presAssocID="{39CAE2EF-EE62-4307-88C7-44AF135486F8}" presName="compNode" presStyleCnt="0"/>
      <dgm:spPr/>
    </dgm:pt>
    <dgm:pt modelId="{C7D2B33B-09EA-402F-BA84-4EE8C1DEDFFD}" type="pres">
      <dgm:prSet presAssocID="{39CAE2EF-EE62-4307-88C7-44AF135486F8}" presName="iconBgRect" presStyleLbl="bgShp" presStyleIdx="1" presStyleCnt="2"/>
      <dgm:spPr/>
    </dgm:pt>
    <dgm:pt modelId="{F338B34E-647E-432C-9495-3C36A59A599F}" type="pres">
      <dgm:prSet presAssocID="{39CAE2EF-EE62-4307-88C7-44AF135486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8FE901-742F-4846-AC71-50F3C6806A1F}" type="pres">
      <dgm:prSet presAssocID="{39CAE2EF-EE62-4307-88C7-44AF135486F8}" presName="spaceRect" presStyleCnt="0"/>
      <dgm:spPr/>
    </dgm:pt>
    <dgm:pt modelId="{C3AF711B-C064-46D1-ACBC-C921CE8D6D56}" type="pres">
      <dgm:prSet presAssocID="{39CAE2EF-EE62-4307-88C7-44AF135486F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ACB1218-587B-45F1-8AAA-E1933F6BF1C9}" srcId="{EE1B3AC7-0851-4428-93FE-90AE03625165}" destId="{39CAE2EF-EE62-4307-88C7-44AF135486F8}" srcOrd="1" destOrd="0" parTransId="{413AF203-5C8A-41F2-8E65-5082DDA1EB62}" sibTransId="{CFEF5512-CDD0-4377-91EB-ABD9FE71F2A7}"/>
    <dgm:cxn modelId="{44A8A01A-B18B-4345-9A49-0429B666DFBF}" srcId="{EE1B3AC7-0851-4428-93FE-90AE03625165}" destId="{72503730-0FB0-49F4-9EA1-0DAA10FFFF53}" srcOrd="0" destOrd="0" parTransId="{71BE54B3-A448-4478-9EDF-D6B2BBAE02D0}" sibTransId="{B3E34C53-4145-4390-B35E-8018C8A4F967}"/>
    <dgm:cxn modelId="{CEC1378D-3FF5-4B53-B1BD-CE6234B063CE}" type="presOf" srcId="{39CAE2EF-EE62-4307-88C7-44AF135486F8}" destId="{C3AF711B-C064-46D1-ACBC-C921CE8D6D56}" srcOrd="0" destOrd="0" presId="urn:microsoft.com/office/officeart/2018/5/layout/IconCircleLabelList"/>
    <dgm:cxn modelId="{F32D2D95-4AF8-4416-A4A4-39BFD02589DA}" type="presOf" srcId="{72503730-0FB0-49F4-9EA1-0DAA10FFFF53}" destId="{D3E47D83-828A-4CEC-B6FF-8528280A54EC}" srcOrd="0" destOrd="0" presId="urn:microsoft.com/office/officeart/2018/5/layout/IconCircleLabelList"/>
    <dgm:cxn modelId="{AEE9E395-968D-4A65-A2F3-0CE1F3CA5928}" type="presOf" srcId="{EE1B3AC7-0851-4428-93FE-90AE03625165}" destId="{ABBB39BD-6BC2-4749-A059-A55864462A60}" srcOrd="0" destOrd="0" presId="urn:microsoft.com/office/officeart/2018/5/layout/IconCircleLabelList"/>
    <dgm:cxn modelId="{14A9AC6E-E9B9-4852-92A2-F3E015E63871}" type="presParOf" srcId="{ABBB39BD-6BC2-4749-A059-A55864462A60}" destId="{3CA4A575-1B86-4D43-BCA0-1A12121D1160}" srcOrd="0" destOrd="0" presId="urn:microsoft.com/office/officeart/2018/5/layout/IconCircleLabelList"/>
    <dgm:cxn modelId="{21BE11FF-F2BC-4B71-BD5A-417E955BCD19}" type="presParOf" srcId="{3CA4A575-1B86-4D43-BCA0-1A12121D1160}" destId="{61ED3BB9-460A-45E4-8DBE-575431B3C5E8}" srcOrd="0" destOrd="0" presId="urn:microsoft.com/office/officeart/2018/5/layout/IconCircleLabelList"/>
    <dgm:cxn modelId="{DDDA6377-ED9C-4B97-BAF5-E4ACCFB9141F}" type="presParOf" srcId="{3CA4A575-1B86-4D43-BCA0-1A12121D1160}" destId="{5D7E6FA1-38C7-460D-B559-ED1FE346FEB5}" srcOrd="1" destOrd="0" presId="urn:microsoft.com/office/officeart/2018/5/layout/IconCircleLabelList"/>
    <dgm:cxn modelId="{B3BBBA5A-92C6-4842-9028-3D8389B1594A}" type="presParOf" srcId="{3CA4A575-1B86-4D43-BCA0-1A12121D1160}" destId="{BAD73DE7-892F-4032-9EB2-F5A94E45C8E6}" srcOrd="2" destOrd="0" presId="urn:microsoft.com/office/officeart/2018/5/layout/IconCircleLabelList"/>
    <dgm:cxn modelId="{03D3FE1C-6BD0-4AD6-8DD3-CB566C1B7C94}" type="presParOf" srcId="{3CA4A575-1B86-4D43-BCA0-1A12121D1160}" destId="{D3E47D83-828A-4CEC-B6FF-8528280A54EC}" srcOrd="3" destOrd="0" presId="urn:microsoft.com/office/officeart/2018/5/layout/IconCircleLabelList"/>
    <dgm:cxn modelId="{EB1F4D96-A9FD-4A60-93B0-272F23BA499A}" type="presParOf" srcId="{ABBB39BD-6BC2-4749-A059-A55864462A60}" destId="{CFAA7BFA-EA16-4608-BBB3-EF5F5409F5F9}" srcOrd="1" destOrd="0" presId="urn:microsoft.com/office/officeart/2018/5/layout/IconCircleLabelList"/>
    <dgm:cxn modelId="{74A65DD4-2B42-4296-95DF-A38EB3EC6E33}" type="presParOf" srcId="{ABBB39BD-6BC2-4749-A059-A55864462A60}" destId="{F38E76C6-9650-4DA9-88E1-F21FC1DBA022}" srcOrd="2" destOrd="0" presId="urn:microsoft.com/office/officeart/2018/5/layout/IconCircleLabelList"/>
    <dgm:cxn modelId="{584D773C-6508-45FE-AF3C-3A500CCEC0CD}" type="presParOf" srcId="{F38E76C6-9650-4DA9-88E1-F21FC1DBA022}" destId="{C7D2B33B-09EA-402F-BA84-4EE8C1DEDFFD}" srcOrd="0" destOrd="0" presId="urn:microsoft.com/office/officeart/2018/5/layout/IconCircleLabelList"/>
    <dgm:cxn modelId="{F2D96776-C1AE-4AB5-B814-3B7A27C6DD38}" type="presParOf" srcId="{F38E76C6-9650-4DA9-88E1-F21FC1DBA022}" destId="{F338B34E-647E-432C-9495-3C36A59A599F}" srcOrd="1" destOrd="0" presId="urn:microsoft.com/office/officeart/2018/5/layout/IconCircleLabelList"/>
    <dgm:cxn modelId="{8AF8067E-EF50-4B45-97ED-58A329ABBD65}" type="presParOf" srcId="{F38E76C6-9650-4DA9-88E1-F21FC1DBA022}" destId="{5C8FE901-742F-4846-AC71-50F3C6806A1F}" srcOrd="2" destOrd="0" presId="urn:microsoft.com/office/officeart/2018/5/layout/IconCircleLabelList"/>
    <dgm:cxn modelId="{5A2CC7D4-6641-4B4B-AE92-AAEE5EC8EA68}" type="presParOf" srcId="{F38E76C6-9650-4DA9-88E1-F21FC1DBA022}" destId="{C3AF711B-C064-46D1-ACBC-C921CE8D6D5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FAA66-D6C9-429B-B4D7-DA7B126DD4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58E468-1533-4B9E-8FEA-CB2DEBA2B9E9}">
      <dgm:prSet/>
      <dgm:spPr/>
      <dgm:t>
        <a:bodyPr/>
        <a:lstStyle/>
        <a:p>
          <a:r>
            <a:rPr lang="en-US" dirty="0"/>
            <a:t>Substantial economic injury means the business is unable to meet its obligations and to pay its ordinary and necessary operating expenses</a:t>
          </a:r>
        </a:p>
      </dgm:t>
    </dgm:pt>
    <dgm:pt modelId="{8F83EAA7-D91D-40CA-B3B3-2DB81693080E}" type="parTrans" cxnId="{8EA41288-A9A0-4526-8511-A2AB5AC72A95}">
      <dgm:prSet/>
      <dgm:spPr/>
      <dgm:t>
        <a:bodyPr/>
        <a:lstStyle/>
        <a:p>
          <a:endParaRPr lang="en-US"/>
        </a:p>
      </dgm:t>
    </dgm:pt>
    <dgm:pt modelId="{8826552A-E47B-41C7-A2FE-2DB9B66C0DBF}" type="sibTrans" cxnId="{8EA41288-A9A0-4526-8511-A2AB5AC72A95}">
      <dgm:prSet/>
      <dgm:spPr/>
      <dgm:t>
        <a:bodyPr/>
        <a:lstStyle/>
        <a:p>
          <a:endParaRPr lang="en-US"/>
        </a:p>
      </dgm:t>
    </dgm:pt>
    <dgm:pt modelId="{3DF96C63-943A-494B-A90A-A0DFB7A14D14}">
      <dgm:prSet/>
      <dgm:spPr/>
      <dgm:t>
        <a:bodyPr/>
        <a:lstStyle/>
        <a:p>
          <a:r>
            <a:rPr lang="en-US" dirty="0"/>
            <a:t>EIDLs provide the necessary working capital to help small businesses survive until normal operations resume after a disaster</a:t>
          </a:r>
        </a:p>
      </dgm:t>
    </dgm:pt>
    <dgm:pt modelId="{A05E30DB-FE74-4210-B26B-B55A80308F9D}" type="parTrans" cxnId="{F6CBBDCA-D3AC-4EF8-AAF3-1F507E1CF922}">
      <dgm:prSet/>
      <dgm:spPr/>
      <dgm:t>
        <a:bodyPr/>
        <a:lstStyle/>
        <a:p>
          <a:endParaRPr lang="en-US"/>
        </a:p>
      </dgm:t>
    </dgm:pt>
    <dgm:pt modelId="{6B17B60E-41C4-4386-8BBD-469CF2C2D4D1}" type="sibTrans" cxnId="{F6CBBDCA-D3AC-4EF8-AAF3-1F507E1CF922}">
      <dgm:prSet/>
      <dgm:spPr/>
      <dgm:t>
        <a:bodyPr/>
        <a:lstStyle/>
        <a:p>
          <a:endParaRPr lang="en-US"/>
        </a:p>
      </dgm:t>
    </dgm:pt>
    <dgm:pt modelId="{D6C4D4B8-7353-40F2-AA06-F29EA0A4EBCD}">
      <dgm:prSet/>
      <dgm:spPr/>
      <dgm:t>
        <a:bodyPr/>
        <a:lstStyle/>
        <a:p>
          <a:r>
            <a:rPr lang="en-US" dirty="0"/>
            <a:t>The SBA can provide up to $2 million to help meet financial obligations and operating expenses that could have been met had the disaster not occurred</a:t>
          </a:r>
        </a:p>
      </dgm:t>
    </dgm:pt>
    <dgm:pt modelId="{636B2E96-E7EB-464A-88CD-2EACB76EF6B1}" type="parTrans" cxnId="{4B820582-5AE0-4325-A036-F84BC354EF61}">
      <dgm:prSet/>
      <dgm:spPr/>
      <dgm:t>
        <a:bodyPr/>
        <a:lstStyle/>
        <a:p>
          <a:endParaRPr lang="en-US"/>
        </a:p>
      </dgm:t>
    </dgm:pt>
    <dgm:pt modelId="{E6ECF783-591C-437E-833A-597D9C856EEA}" type="sibTrans" cxnId="{4B820582-5AE0-4325-A036-F84BC354EF61}">
      <dgm:prSet/>
      <dgm:spPr/>
      <dgm:t>
        <a:bodyPr/>
        <a:lstStyle/>
        <a:p>
          <a:endParaRPr lang="en-US"/>
        </a:p>
      </dgm:t>
    </dgm:pt>
    <dgm:pt modelId="{8EE4F031-8351-4EC6-86BC-926B129D8321}">
      <dgm:prSet/>
      <dgm:spPr/>
      <dgm:t>
        <a:bodyPr/>
        <a:lstStyle/>
        <a:p>
          <a:r>
            <a:rPr lang="en-US" dirty="0"/>
            <a:t>Your loan amount will be based on your actual economic injury and your company's financial needs.  They will review financials month by month</a:t>
          </a:r>
        </a:p>
      </dgm:t>
    </dgm:pt>
    <dgm:pt modelId="{6FDEC74A-C297-44C3-B1F6-90203C57E860}" type="parTrans" cxnId="{D9569B20-2D26-4110-BB5F-4A17521F863A}">
      <dgm:prSet/>
      <dgm:spPr/>
      <dgm:t>
        <a:bodyPr/>
        <a:lstStyle/>
        <a:p>
          <a:endParaRPr lang="en-US"/>
        </a:p>
      </dgm:t>
    </dgm:pt>
    <dgm:pt modelId="{FE694CE0-B0CF-49B5-9733-E9E8475C3831}" type="sibTrans" cxnId="{D9569B20-2D26-4110-BB5F-4A17521F863A}">
      <dgm:prSet/>
      <dgm:spPr/>
      <dgm:t>
        <a:bodyPr/>
        <a:lstStyle/>
        <a:p>
          <a:endParaRPr lang="en-US"/>
        </a:p>
      </dgm:t>
    </dgm:pt>
    <dgm:pt modelId="{9235FD2B-2B9B-4EAF-80FC-5183AE059161}" type="pres">
      <dgm:prSet presAssocID="{AC7FAA66-D6C9-429B-B4D7-DA7B126DD4C3}" presName="vert0" presStyleCnt="0">
        <dgm:presLayoutVars>
          <dgm:dir/>
          <dgm:animOne val="branch"/>
          <dgm:animLvl val="lvl"/>
        </dgm:presLayoutVars>
      </dgm:prSet>
      <dgm:spPr/>
    </dgm:pt>
    <dgm:pt modelId="{AD4E084B-658B-4134-82F3-6EBE10A5A2B5}" type="pres">
      <dgm:prSet presAssocID="{7958E468-1533-4B9E-8FEA-CB2DEBA2B9E9}" presName="thickLine" presStyleLbl="alignNode1" presStyleIdx="0" presStyleCnt="4"/>
      <dgm:spPr/>
    </dgm:pt>
    <dgm:pt modelId="{2B78CC11-7FCB-4337-B66D-AD0DFEE5E3C0}" type="pres">
      <dgm:prSet presAssocID="{7958E468-1533-4B9E-8FEA-CB2DEBA2B9E9}" presName="horz1" presStyleCnt="0"/>
      <dgm:spPr/>
    </dgm:pt>
    <dgm:pt modelId="{EF066ED5-3A65-4706-BDCC-4AA14ECB7D11}" type="pres">
      <dgm:prSet presAssocID="{7958E468-1533-4B9E-8FEA-CB2DEBA2B9E9}" presName="tx1" presStyleLbl="revTx" presStyleIdx="0" presStyleCnt="4"/>
      <dgm:spPr/>
    </dgm:pt>
    <dgm:pt modelId="{0D736A23-7754-41D7-8378-224D94FA5E65}" type="pres">
      <dgm:prSet presAssocID="{7958E468-1533-4B9E-8FEA-CB2DEBA2B9E9}" presName="vert1" presStyleCnt="0"/>
      <dgm:spPr/>
    </dgm:pt>
    <dgm:pt modelId="{3219C2DA-08A3-42E3-A798-6B6BB5DCD072}" type="pres">
      <dgm:prSet presAssocID="{3DF96C63-943A-494B-A90A-A0DFB7A14D14}" presName="thickLine" presStyleLbl="alignNode1" presStyleIdx="1" presStyleCnt="4"/>
      <dgm:spPr/>
    </dgm:pt>
    <dgm:pt modelId="{B97FF5FD-CCFA-4511-91D7-C0BF2501EE5E}" type="pres">
      <dgm:prSet presAssocID="{3DF96C63-943A-494B-A90A-A0DFB7A14D14}" presName="horz1" presStyleCnt="0"/>
      <dgm:spPr/>
    </dgm:pt>
    <dgm:pt modelId="{51C330E1-2C6A-448A-B88C-517EBC7E525D}" type="pres">
      <dgm:prSet presAssocID="{3DF96C63-943A-494B-A90A-A0DFB7A14D14}" presName="tx1" presStyleLbl="revTx" presStyleIdx="1" presStyleCnt="4"/>
      <dgm:spPr/>
    </dgm:pt>
    <dgm:pt modelId="{E667E2BC-B872-4970-B353-A9F20ABB3DE4}" type="pres">
      <dgm:prSet presAssocID="{3DF96C63-943A-494B-A90A-A0DFB7A14D14}" presName="vert1" presStyleCnt="0"/>
      <dgm:spPr/>
    </dgm:pt>
    <dgm:pt modelId="{BC9F4DB3-58D2-4CC6-BD7E-94663A583C23}" type="pres">
      <dgm:prSet presAssocID="{D6C4D4B8-7353-40F2-AA06-F29EA0A4EBCD}" presName="thickLine" presStyleLbl="alignNode1" presStyleIdx="2" presStyleCnt="4"/>
      <dgm:spPr/>
    </dgm:pt>
    <dgm:pt modelId="{14AE47C8-DF47-42AB-AAD9-61C5633BCF70}" type="pres">
      <dgm:prSet presAssocID="{D6C4D4B8-7353-40F2-AA06-F29EA0A4EBCD}" presName="horz1" presStyleCnt="0"/>
      <dgm:spPr/>
    </dgm:pt>
    <dgm:pt modelId="{0CC272BB-FAAA-4D91-AD51-7AC38E49ED6E}" type="pres">
      <dgm:prSet presAssocID="{D6C4D4B8-7353-40F2-AA06-F29EA0A4EBCD}" presName="tx1" presStyleLbl="revTx" presStyleIdx="2" presStyleCnt="4"/>
      <dgm:spPr/>
    </dgm:pt>
    <dgm:pt modelId="{6E68BEB3-B6BB-4A26-AB55-B101B786C80D}" type="pres">
      <dgm:prSet presAssocID="{D6C4D4B8-7353-40F2-AA06-F29EA0A4EBCD}" presName="vert1" presStyleCnt="0"/>
      <dgm:spPr/>
    </dgm:pt>
    <dgm:pt modelId="{2998EAD2-3452-4828-901A-2F1BB77197EC}" type="pres">
      <dgm:prSet presAssocID="{8EE4F031-8351-4EC6-86BC-926B129D8321}" presName="thickLine" presStyleLbl="alignNode1" presStyleIdx="3" presStyleCnt="4"/>
      <dgm:spPr/>
    </dgm:pt>
    <dgm:pt modelId="{1D1D7E95-79D2-4074-9492-EBBC54CAEED4}" type="pres">
      <dgm:prSet presAssocID="{8EE4F031-8351-4EC6-86BC-926B129D8321}" presName="horz1" presStyleCnt="0"/>
      <dgm:spPr/>
    </dgm:pt>
    <dgm:pt modelId="{98066DFC-B041-4A68-80A3-6FBE18A4520B}" type="pres">
      <dgm:prSet presAssocID="{8EE4F031-8351-4EC6-86BC-926B129D8321}" presName="tx1" presStyleLbl="revTx" presStyleIdx="3" presStyleCnt="4"/>
      <dgm:spPr/>
    </dgm:pt>
    <dgm:pt modelId="{622734A9-3D6E-4E0C-8055-E2CFAEF2A257}" type="pres">
      <dgm:prSet presAssocID="{8EE4F031-8351-4EC6-86BC-926B129D8321}" presName="vert1" presStyleCnt="0"/>
      <dgm:spPr/>
    </dgm:pt>
  </dgm:ptLst>
  <dgm:cxnLst>
    <dgm:cxn modelId="{D9569B20-2D26-4110-BB5F-4A17521F863A}" srcId="{AC7FAA66-D6C9-429B-B4D7-DA7B126DD4C3}" destId="{8EE4F031-8351-4EC6-86BC-926B129D8321}" srcOrd="3" destOrd="0" parTransId="{6FDEC74A-C297-44C3-B1F6-90203C57E860}" sibTransId="{FE694CE0-B0CF-49B5-9733-E9E8475C3831}"/>
    <dgm:cxn modelId="{4B085339-4CA3-4946-A114-BAD2C5FF649E}" type="presOf" srcId="{7958E468-1533-4B9E-8FEA-CB2DEBA2B9E9}" destId="{EF066ED5-3A65-4706-BDCC-4AA14ECB7D11}" srcOrd="0" destOrd="0" presId="urn:microsoft.com/office/officeart/2008/layout/LinedList"/>
    <dgm:cxn modelId="{2E06BA46-48B6-4A69-9498-9AECDFA34EEB}" type="presOf" srcId="{D6C4D4B8-7353-40F2-AA06-F29EA0A4EBCD}" destId="{0CC272BB-FAAA-4D91-AD51-7AC38E49ED6E}" srcOrd="0" destOrd="0" presId="urn:microsoft.com/office/officeart/2008/layout/LinedList"/>
    <dgm:cxn modelId="{614CD66D-FE0B-4123-9881-C7A0D04FCC9D}" type="presOf" srcId="{AC7FAA66-D6C9-429B-B4D7-DA7B126DD4C3}" destId="{9235FD2B-2B9B-4EAF-80FC-5183AE059161}" srcOrd="0" destOrd="0" presId="urn:microsoft.com/office/officeart/2008/layout/LinedList"/>
    <dgm:cxn modelId="{27F04271-6275-428A-98B7-8F839FB2B783}" type="presOf" srcId="{3DF96C63-943A-494B-A90A-A0DFB7A14D14}" destId="{51C330E1-2C6A-448A-B88C-517EBC7E525D}" srcOrd="0" destOrd="0" presId="urn:microsoft.com/office/officeart/2008/layout/LinedList"/>
    <dgm:cxn modelId="{4B820582-5AE0-4325-A036-F84BC354EF61}" srcId="{AC7FAA66-D6C9-429B-B4D7-DA7B126DD4C3}" destId="{D6C4D4B8-7353-40F2-AA06-F29EA0A4EBCD}" srcOrd="2" destOrd="0" parTransId="{636B2E96-E7EB-464A-88CD-2EACB76EF6B1}" sibTransId="{E6ECF783-591C-437E-833A-597D9C856EEA}"/>
    <dgm:cxn modelId="{8EA41288-A9A0-4526-8511-A2AB5AC72A95}" srcId="{AC7FAA66-D6C9-429B-B4D7-DA7B126DD4C3}" destId="{7958E468-1533-4B9E-8FEA-CB2DEBA2B9E9}" srcOrd="0" destOrd="0" parTransId="{8F83EAA7-D91D-40CA-B3B3-2DB81693080E}" sibTransId="{8826552A-E47B-41C7-A2FE-2DB9B66C0DBF}"/>
    <dgm:cxn modelId="{DC2F10C2-4C83-4248-9082-0A10E844BCB1}" type="presOf" srcId="{8EE4F031-8351-4EC6-86BC-926B129D8321}" destId="{98066DFC-B041-4A68-80A3-6FBE18A4520B}" srcOrd="0" destOrd="0" presId="urn:microsoft.com/office/officeart/2008/layout/LinedList"/>
    <dgm:cxn modelId="{F6CBBDCA-D3AC-4EF8-AAF3-1F507E1CF922}" srcId="{AC7FAA66-D6C9-429B-B4D7-DA7B126DD4C3}" destId="{3DF96C63-943A-494B-A90A-A0DFB7A14D14}" srcOrd="1" destOrd="0" parTransId="{A05E30DB-FE74-4210-B26B-B55A80308F9D}" sibTransId="{6B17B60E-41C4-4386-8BBD-469CF2C2D4D1}"/>
    <dgm:cxn modelId="{68A9C4C6-2C3D-424D-A1BA-850FE88CE1E3}" type="presParOf" srcId="{9235FD2B-2B9B-4EAF-80FC-5183AE059161}" destId="{AD4E084B-658B-4134-82F3-6EBE10A5A2B5}" srcOrd="0" destOrd="0" presId="urn:microsoft.com/office/officeart/2008/layout/LinedList"/>
    <dgm:cxn modelId="{10161BDB-36A1-4413-B8EF-85068353C581}" type="presParOf" srcId="{9235FD2B-2B9B-4EAF-80FC-5183AE059161}" destId="{2B78CC11-7FCB-4337-B66D-AD0DFEE5E3C0}" srcOrd="1" destOrd="0" presId="urn:microsoft.com/office/officeart/2008/layout/LinedList"/>
    <dgm:cxn modelId="{B79AA7FA-0F04-41FD-82DF-0A3FE2861495}" type="presParOf" srcId="{2B78CC11-7FCB-4337-B66D-AD0DFEE5E3C0}" destId="{EF066ED5-3A65-4706-BDCC-4AA14ECB7D11}" srcOrd="0" destOrd="0" presId="urn:microsoft.com/office/officeart/2008/layout/LinedList"/>
    <dgm:cxn modelId="{C4474ECC-38AF-4029-A0F5-D82543A8238A}" type="presParOf" srcId="{2B78CC11-7FCB-4337-B66D-AD0DFEE5E3C0}" destId="{0D736A23-7754-41D7-8378-224D94FA5E65}" srcOrd="1" destOrd="0" presId="urn:microsoft.com/office/officeart/2008/layout/LinedList"/>
    <dgm:cxn modelId="{5B56E6F9-9E78-452F-A20A-9605FF4AD5C7}" type="presParOf" srcId="{9235FD2B-2B9B-4EAF-80FC-5183AE059161}" destId="{3219C2DA-08A3-42E3-A798-6B6BB5DCD072}" srcOrd="2" destOrd="0" presId="urn:microsoft.com/office/officeart/2008/layout/LinedList"/>
    <dgm:cxn modelId="{7621EB89-F2A2-4472-AE8E-B48371C728C9}" type="presParOf" srcId="{9235FD2B-2B9B-4EAF-80FC-5183AE059161}" destId="{B97FF5FD-CCFA-4511-91D7-C0BF2501EE5E}" srcOrd="3" destOrd="0" presId="urn:microsoft.com/office/officeart/2008/layout/LinedList"/>
    <dgm:cxn modelId="{2A19DBF6-93A5-4159-8486-5F6F0784E0D1}" type="presParOf" srcId="{B97FF5FD-CCFA-4511-91D7-C0BF2501EE5E}" destId="{51C330E1-2C6A-448A-B88C-517EBC7E525D}" srcOrd="0" destOrd="0" presId="urn:microsoft.com/office/officeart/2008/layout/LinedList"/>
    <dgm:cxn modelId="{7543EE22-ECA1-41B8-B80B-8F6662F7F8D6}" type="presParOf" srcId="{B97FF5FD-CCFA-4511-91D7-C0BF2501EE5E}" destId="{E667E2BC-B872-4970-B353-A9F20ABB3DE4}" srcOrd="1" destOrd="0" presId="urn:microsoft.com/office/officeart/2008/layout/LinedList"/>
    <dgm:cxn modelId="{9B13C3D9-2D8B-4D54-84DB-109921F38E73}" type="presParOf" srcId="{9235FD2B-2B9B-4EAF-80FC-5183AE059161}" destId="{BC9F4DB3-58D2-4CC6-BD7E-94663A583C23}" srcOrd="4" destOrd="0" presId="urn:microsoft.com/office/officeart/2008/layout/LinedList"/>
    <dgm:cxn modelId="{C67C78E4-5590-40D3-B51A-CB5DDD73585C}" type="presParOf" srcId="{9235FD2B-2B9B-4EAF-80FC-5183AE059161}" destId="{14AE47C8-DF47-42AB-AAD9-61C5633BCF70}" srcOrd="5" destOrd="0" presId="urn:microsoft.com/office/officeart/2008/layout/LinedList"/>
    <dgm:cxn modelId="{10AD7F63-DEED-4610-8793-184EBCABFFAE}" type="presParOf" srcId="{14AE47C8-DF47-42AB-AAD9-61C5633BCF70}" destId="{0CC272BB-FAAA-4D91-AD51-7AC38E49ED6E}" srcOrd="0" destOrd="0" presId="urn:microsoft.com/office/officeart/2008/layout/LinedList"/>
    <dgm:cxn modelId="{442A909C-4584-4D1C-B0A1-A8441C31C885}" type="presParOf" srcId="{14AE47C8-DF47-42AB-AAD9-61C5633BCF70}" destId="{6E68BEB3-B6BB-4A26-AB55-B101B786C80D}" srcOrd="1" destOrd="0" presId="urn:microsoft.com/office/officeart/2008/layout/LinedList"/>
    <dgm:cxn modelId="{2AE5310B-46C9-4D9B-88CA-F1D7097E9C52}" type="presParOf" srcId="{9235FD2B-2B9B-4EAF-80FC-5183AE059161}" destId="{2998EAD2-3452-4828-901A-2F1BB77197EC}" srcOrd="6" destOrd="0" presId="urn:microsoft.com/office/officeart/2008/layout/LinedList"/>
    <dgm:cxn modelId="{F00809C2-FA9E-48A7-B53B-4B40250C9A9E}" type="presParOf" srcId="{9235FD2B-2B9B-4EAF-80FC-5183AE059161}" destId="{1D1D7E95-79D2-4074-9492-EBBC54CAEED4}" srcOrd="7" destOrd="0" presId="urn:microsoft.com/office/officeart/2008/layout/LinedList"/>
    <dgm:cxn modelId="{FC56CE78-BE34-4C6B-A68E-D3DA19F9BE59}" type="presParOf" srcId="{1D1D7E95-79D2-4074-9492-EBBC54CAEED4}" destId="{98066DFC-B041-4A68-80A3-6FBE18A4520B}" srcOrd="0" destOrd="0" presId="urn:microsoft.com/office/officeart/2008/layout/LinedList"/>
    <dgm:cxn modelId="{455FCAF1-17ED-41B0-B3E0-512B2894E693}" type="presParOf" srcId="{1D1D7E95-79D2-4074-9492-EBBC54CAEED4}" destId="{622734A9-3D6E-4E0C-8055-E2CFAEF2A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24AFB-B3F1-4778-B14B-513B0C6181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111CB4-6C13-459F-91B0-260E3F2019E5}">
      <dgm:prSet/>
      <dgm:spPr/>
      <dgm:t>
        <a:bodyPr/>
        <a:lstStyle/>
        <a:p>
          <a:r>
            <a:rPr lang="en-US" dirty="0"/>
            <a:t>The interest rate on EIDLs will not exceed 4 percent per year. </a:t>
          </a:r>
        </a:p>
      </dgm:t>
    </dgm:pt>
    <dgm:pt modelId="{9DA65B25-B467-4B58-8D7F-47ACF9F40819}" type="parTrans" cxnId="{074A674C-326F-436B-B6E7-01EC3591A81F}">
      <dgm:prSet/>
      <dgm:spPr/>
      <dgm:t>
        <a:bodyPr/>
        <a:lstStyle/>
        <a:p>
          <a:endParaRPr lang="en-US"/>
        </a:p>
      </dgm:t>
    </dgm:pt>
    <dgm:pt modelId="{2461BBC2-F282-4610-A269-963CB1F6B372}" type="sibTrans" cxnId="{074A674C-326F-436B-B6E7-01EC3591A81F}">
      <dgm:prSet/>
      <dgm:spPr/>
      <dgm:t>
        <a:bodyPr/>
        <a:lstStyle/>
        <a:p>
          <a:endParaRPr lang="en-US"/>
        </a:p>
      </dgm:t>
    </dgm:pt>
    <dgm:pt modelId="{8C273288-656A-4B49-B7FC-47126B07FFED}">
      <dgm:prSet/>
      <dgm:spPr/>
      <dgm:t>
        <a:bodyPr/>
        <a:lstStyle/>
        <a:p>
          <a:r>
            <a:rPr lang="en-US" dirty="0"/>
            <a:t>The term of these loans will not exceed 30 years.</a:t>
          </a:r>
        </a:p>
      </dgm:t>
    </dgm:pt>
    <dgm:pt modelId="{292E958B-B384-45F8-B721-79A2E70C34A4}" type="parTrans" cxnId="{65986AF1-AC38-4945-B837-8572B6A6CFD4}">
      <dgm:prSet/>
      <dgm:spPr/>
      <dgm:t>
        <a:bodyPr/>
        <a:lstStyle/>
        <a:p>
          <a:endParaRPr lang="en-US"/>
        </a:p>
      </dgm:t>
    </dgm:pt>
    <dgm:pt modelId="{899DE58E-FB35-49D4-9ED6-1C9E1A7E9DE0}" type="sibTrans" cxnId="{65986AF1-AC38-4945-B837-8572B6A6CFD4}">
      <dgm:prSet/>
      <dgm:spPr/>
      <dgm:t>
        <a:bodyPr/>
        <a:lstStyle/>
        <a:p>
          <a:endParaRPr lang="en-US"/>
        </a:p>
      </dgm:t>
    </dgm:pt>
    <dgm:pt modelId="{98EF5E94-6CD8-4A5D-B180-048C9E9B6D7C}">
      <dgm:prSet/>
      <dgm:spPr/>
      <dgm:t>
        <a:bodyPr/>
        <a:lstStyle/>
        <a:p>
          <a:r>
            <a:rPr lang="en-US" dirty="0"/>
            <a:t>The repayment term will be determined by your ability to repay the loan.</a:t>
          </a:r>
        </a:p>
      </dgm:t>
    </dgm:pt>
    <dgm:pt modelId="{21579A80-85AC-4051-A0EB-0719BC43DB58}" type="parTrans" cxnId="{AAD72D73-BA27-4F04-833A-D848328914AA}">
      <dgm:prSet/>
      <dgm:spPr/>
      <dgm:t>
        <a:bodyPr/>
        <a:lstStyle/>
        <a:p>
          <a:endParaRPr lang="en-US"/>
        </a:p>
      </dgm:t>
    </dgm:pt>
    <dgm:pt modelId="{2F6B94B8-3072-4368-9852-3E81DB783043}" type="sibTrans" cxnId="{AAD72D73-BA27-4F04-833A-D848328914AA}">
      <dgm:prSet/>
      <dgm:spPr/>
      <dgm:t>
        <a:bodyPr/>
        <a:lstStyle/>
        <a:p>
          <a:endParaRPr lang="en-US"/>
        </a:p>
      </dgm:t>
    </dgm:pt>
    <dgm:pt modelId="{4CCDDAD9-6B6A-4FA0-A4CC-5A7F6DC04EC0}">
      <dgm:prSet/>
      <dgm:spPr/>
      <dgm:t>
        <a:bodyPr/>
        <a:lstStyle/>
        <a:p>
          <a:r>
            <a:rPr lang="en-US" dirty="0"/>
            <a:t>EIDL assistance is available only to small businesses when SBA determines they are unable to obtain credit elsewhere for requests &gt;$350K. </a:t>
          </a:r>
        </a:p>
      </dgm:t>
    </dgm:pt>
    <dgm:pt modelId="{B7E7C195-CED9-4355-86BC-8DED50E59579}" type="parTrans" cxnId="{4991F92C-BE54-4D43-9DA9-6F189DDA51F4}">
      <dgm:prSet/>
      <dgm:spPr/>
      <dgm:t>
        <a:bodyPr/>
        <a:lstStyle/>
        <a:p>
          <a:endParaRPr lang="en-US"/>
        </a:p>
      </dgm:t>
    </dgm:pt>
    <dgm:pt modelId="{9E7C7188-4C36-457C-B6EE-EC168EBAAE65}" type="sibTrans" cxnId="{4991F92C-BE54-4D43-9DA9-6F189DDA51F4}">
      <dgm:prSet/>
      <dgm:spPr/>
      <dgm:t>
        <a:bodyPr/>
        <a:lstStyle/>
        <a:p>
          <a:endParaRPr lang="en-US"/>
        </a:p>
      </dgm:t>
    </dgm:pt>
    <dgm:pt modelId="{E17F7B3D-F183-4E06-AAEE-A6D5503F3DE4}">
      <dgm:prSet/>
      <dgm:spPr/>
      <dgm:t>
        <a:bodyPr/>
        <a:lstStyle/>
        <a:p>
          <a:r>
            <a:rPr lang="en-US" dirty="0"/>
            <a:t>The maximum loan amount is $2 million</a:t>
          </a:r>
        </a:p>
      </dgm:t>
    </dgm:pt>
    <dgm:pt modelId="{BD169A04-5AD7-415E-88F8-276C5BEFA07A}" type="parTrans" cxnId="{BD480F9B-1446-4C57-A7FC-FC7F1D6DA9B3}">
      <dgm:prSet/>
      <dgm:spPr/>
      <dgm:t>
        <a:bodyPr/>
        <a:lstStyle/>
        <a:p>
          <a:endParaRPr lang="en-US"/>
        </a:p>
      </dgm:t>
    </dgm:pt>
    <dgm:pt modelId="{7DC493EF-D9D0-42F3-A37F-7E6D2DBDA3E1}" type="sibTrans" cxnId="{BD480F9B-1446-4C57-A7FC-FC7F1D6DA9B3}">
      <dgm:prSet/>
      <dgm:spPr/>
      <dgm:t>
        <a:bodyPr/>
        <a:lstStyle/>
        <a:p>
          <a:endParaRPr lang="en-US"/>
        </a:p>
      </dgm:t>
    </dgm:pt>
    <dgm:pt modelId="{0B53B8D6-D37A-49D4-A9AF-7D227ED5CAFD}">
      <dgm:prSet/>
      <dgm:spPr/>
      <dgm:t>
        <a:bodyPr/>
        <a:lstStyle/>
        <a:p>
          <a:r>
            <a:rPr lang="en-US" dirty="0"/>
            <a:t>Will most likely require a lien on your business and home </a:t>
          </a:r>
        </a:p>
      </dgm:t>
    </dgm:pt>
    <dgm:pt modelId="{E10F5FDC-4E95-4355-8EDF-32CD6866DC8A}" type="parTrans" cxnId="{25228D63-20E9-4E3A-83F2-1FC8C40223EC}">
      <dgm:prSet/>
      <dgm:spPr/>
      <dgm:t>
        <a:bodyPr/>
        <a:lstStyle/>
        <a:p>
          <a:endParaRPr lang="en-US"/>
        </a:p>
      </dgm:t>
    </dgm:pt>
    <dgm:pt modelId="{FC414816-D0E6-4E80-96D1-01870B7F4C3C}" type="sibTrans" cxnId="{25228D63-20E9-4E3A-83F2-1FC8C40223EC}">
      <dgm:prSet/>
      <dgm:spPr/>
      <dgm:t>
        <a:bodyPr/>
        <a:lstStyle/>
        <a:p>
          <a:endParaRPr lang="en-US"/>
        </a:p>
      </dgm:t>
    </dgm:pt>
    <dgm:pt modelId="{E852DC35-81D9-4663-B4AD-357F2FE55B01}" type="pres">
      <dgm:prSet presAssocID="{C1C24AFB-B3F1-4778-B14B-513B0C6181CF}" presName="diagram" presStyleCnt="0">
        <dgm:presLayoutVars>
          <dgm:dir/>
          <dgm:resizeHandles val="exact"/>
        </dgm:presLayoutVars>
      </dgm:prSet>
      <dgm:spPr/>
    </dgm:pt>
    <dgm:pt modelId="{349E3D52-9A64-417D-B0B4-EB74D867A419}" type="pres">
      <dgm:prSet presAssocID="{34111CB4-6C13-459F-91B0-260E3F2019E5}" presName="node" presStyleLbl="node1" presStyleIdx="0" presStyleCnt="6">
        <dgm:presLayoutVars>
          <dgm:bulletEnabled val="1"/>
        </dgm:presLayoutVars>
      </dgm:prSet>
      <dgm:spPr/>
    </dgm:pt>
    <dgm:pt modelId="{7A5392EC-D2CF-4841-B0DE-8F3979610A1D}" type="pres">
      <dgm:prSet presAssocID="{2461BBC2-F282-4610-A269-963CB1F6B372}" presName="sibTrans" presStyleCnt="0"/>
      <dgm:spPr/>
    </dgm:pt>
    <dgm:pt modelId="{9CF27307-159D-40B0-81EC-343C6F4CBC41}" type="pres">
      <dgm:prSet presAssocID="{8C273288-656A-4B49-B7FC-47126B07FFED}" presName="node" presStyleLbl="node1" presStyleIdx="1" presStyleCnt="6">
        <dgm:presLayoutVars>
          <dgm:bulletEnabled val="1"/>
        </dgm:presLayoutVars>
      </dgm:prSet>
      <dgm:spPr/>
    </dgm:pt>
    <dgm:pt modelId="{B8759EA2-3DD6-45CB-B7D1-8687C1254A72}" type="pres">
      <dgm:prSet presAssocID="{899DE58E-FB35-49D4-9ED6-1C9E1A7E9DE0}" presName="sibTrans" presStyleCnt="0"/>
      <dgm:spPr/>
    </dgm:pt>
    <dgm:pt modelId="{2C0D38D6-3896-4DE4-B0E4-90EAE47D8FAD}" type="pres">
      <dgm:prSet presAssocID="{98EF5E94-6CD8-4A5D-B180-048C9E9B6D7C}" presName="node" presStyleLbl="node1" presStyleIdx="2" presStyleCnt="6">
        <dgm:presLayoutVars>
          <dgm:bulletEnabled val="1"/>
        </dgm:presLayoutVars>
      </dgm:prSet>
      <dgm:spPr/>
    </dgm:pt>
    <dgm:pt modelId="{320C704F-8BB9-4439-B55A-0774A3267FF1}" type="pres">
      <dgm:prSet presAssocID="{2F6B94B8-3072-4368-9852-3E81DB783043}" presName="sibTrans" presStyleCnt="0"/>
      <dgm:spPr/>
    </dgm:pt>
    <dgm:pt modelId="{55579674-60B4-4767-8A3D-ADD74D883434}" type="pres">
      <dgm:prSet presAssocID="{4CCDDAD9-6B6A-4FA0-A4CC-5A7F6DC04EC0}" presName="node" presStyleLbl="node1" presStyleIdx="3" presStyleCnt="6">
        <dgm:presLayoutVars>
          <dgm:bulletEnabled val="1"/>
        </dgm:presLayoutVars>
      </dgm:prSet>
      <dgm:spPr/>
    </dgm:pt>
    <dgm:pt modelId="{5F1D83D6-F4CD-4CF7-9B36-ACC39EA6C6D0}" type="pres">
      <dgm:prSet presAssocID="{9E7C7188-4C36-457C-B6EE-EC168EBAAE65}" presName="sibTrans" presStyleCnt="0"/>
      <dgm:spPr/>
    </dgm:pt>
    <dgm:pt modelId="{EFD94DA3-80FF-4E47-B252-5235D88DAC06}" type="pres">
      <dgm:prSet presAssocID="{E17F7B3D-F183-4E06-AAEE-A6D5503F3DE4}" presName="node" presStyleLbl="node1" presStyleIdx="4" presStyleCnt="6">
        <dgm:presLayoutVars>
          <dgm:bulletEnabled val="1"/>
        </dgm:presLayoutVars>
      </dgm:prSet>
      <dgm:spPr/>
    </dgm:pt>
    <dgm:pt modelId="{3CCFEA4B-99E5-4F6B-AB59-678E74B20CB5}" type="pres">
      <dgm:prSet presAssocID="{7DC493EF-D9D0-42F3-A37F-7E6D2DBDA3E1}" presName="sibTrans" presStyleCnt="0"/>
      <dgm:spPr/>
    </dgm:pt>
    <dgm:pt modelId="{76FEE206-6E38-4ED2-9392-060C3362BE93}" type="pres">
      <dgm:prSet presAssocID="{0B53B8D6-D37A-49D4-A9AF-7D227ED5CAFD}" presName="node" presStyleLbl="node1" presStyleIdx="5" presStyleCnt="6">
        <dgm:presLayoutVars>
          <dgm:bulletEnabled val="1"/>
        </dgm:presLayoutVars>
      </dgm:prSet>
      <dgm:spPr/>
    </dgm:pt>
  </dgm:ptLst>
  <dgm:cxnLst>
    <dgm:cxn modelId="{8D84EB16-733A-4FFF-9554-82536C369658}" type="presOf" srcId="{34111CB4-6C13-459F-91B0-260E3F2019E5}" destId="{349E3D52-9A64-417D-B0B4-EB74D867A419}" srcOrd="0" destOrd="0" presId="urn:microsoft.com/office/officeart/2005/8/layout/default"/>
    <dgm:cxn modelId="{90C2DC2C-38D3-4081-874D-57982711CE39}" type="presOf" srcId="{98EF5E94-6CD8-4A5D-B180-048C9E9B6D7C}" destId="{2C0D38D6-3896-4DE4-B0E4-90EAE47D8FAD}" srcOrd="0" destOrd="0" presId="urn:microsoft.com/office/officeart/2005/8/layout/default"/>
    <dgm:cxn modelId="{4991F92C-BE54-4D43-9DA9-6F189DDA51F4}" srcId="{C1C24AFB-B3F1-4778-B14B-513B0C6181CF}" destId="{4CCDDAD9-6B6A-4FA0-A4CC-5A7F6DC04EC0}" srcOrd="3" destOrd="0" parTransId="{B7E7C195-CED9-4355-86BC-8DED50E59579}" sibTransId="{9E7C7188-4C36-457C-B6EE-EC168EBAAE65}"/>
    <dgm:cxn modelId="{0929A22F-2D0B-4036-98EA-F2A39A1A53A5}" type="presOf" srcId="{E17F7B3D-F183-4E06-AAEE-A6D5503F3DE4}" destId="{EFD94DA3-80FF-4E47-B252-5235D88DAC06}" srcOrd="0" destOrd="0" presId="urn:microsoft.com/office/officeart/2005/8/layout/default"/>
    <dgm:cxn modelId="{25228D63-20E9-4E3A-83F2-1FC8C40223EC}" srcId="{C1C24AFB-B3F1-4778-B14B-513B0C6181CF}" destId="{0B53B8D6-D37A-49D4-A9AF-7D227ED5CAFD}" srcOrd="5" destOrd="0" parTransId="{E10F5FDC-4E95-4355-8EDF-32CD6866DC8A}" sibTransId="{FC414816-D0E6-4E80-96D1-01870B7F4C3C}"/>
    <dgm:cxn modelId="{074A674C-326F-436B-B6E7-01EC3591A81F}" srcId="{C1C24AFB-B3F1-4778-B14B-513B0C6181CF}" destId="{34111CB4-6C13-459F-91B0-260E3F2019E5}" srcOrd="0" destOrd="0" parTransId="{9DA65B25-B467-4B58-8D7F-47ACF9F40819}" sibTransId="{2461BBC2-F282-4610-A269-963CB1F6B372}"/>
    <dgm:cxn modelId="{AAD72D73-BA27-4F04-833A-D848328914AA}" srcId="{C1C24AFB-B3F1-4778-B14B-513B0C6181CF}" destId="{98EF5E94-6CD8-4A5D-B180-048C9E9B6D7C}" srcOrd="2" destOrd="0" parTransId="{21579A80-85AC-4051-A0EB-0719BC43DB58}" sibTransId="{2F6B94B8-3072-4368-9852-3E81DB783043}"/>
    <dgm:cxn modelId="{794E7874-95C7-419E-9537-34EBB0C9C005}" type="presOf" srcId="{0B53B8D6-D37A-49D4-A9AF-7D227ED5CAFD}" destId="{76FEE206-6E38-4ED2-9392-060C3362BE93}" srcOrd="0" destOrd="0" presId="urn:microsoft.com/office/officeart/2005/8/layout/default"/>
    <dgm:cxn modelId="{4195C854-9C4B-444C-978F-78F9B78806FF}" type="presOf" srcId="{8C273288-656A-4B49-B7FC-47126B07FFED}" destId="{9CF27307-159D-40B0-81EC-343C6F4CBC41}" srcOrd="0" destOrd="0" presId="urn:microsoft.com/office/officeart/2005/8/layout/default"/>
    <dgm:cxn modelId="{BD480F9B-1446-4C57-A7FC-FC7F1D6DA9B3}" srcId="{C1C24AFB-B3F1-4778-B14B-513B0C6181CF}" destId="{E17F7B3D-F183-4E06-AAEE-A6D5503F3DE4}" srcOrd="4" destOrd="0" parTransId="{BD169A04-5AD7-415E-88F8-276C5BEFA07A}" sibTransId="{7DC493EF-D9D0-42F3-A37F-7E6D2DBDA3E1}"/>
    <dgm:cxn modelId="{714EDED0-7FA5-450E-8C3A-CDAF600A8C29}" type="presOf" srcId="{C1C24AFB-B3F1-4778-B14B-513B0C6181CF}" destId="{E852DC35-81D9-4663-B4AD-357F2FE55B01}" srcOrd="0" destOrd="0" presId="urn:microsoft.com/office/officeart/2005/8/layout/default"/>
    <dgm:cxn modelId="{11F190D5-70C9-48BA-8B5A-C8FBDBA10347}" type="presOf" srcId="{4CCDDAD9-6B6A-4FA0-A4CC-5A7F6DC04EC0}" destId="{55579674-60B4-4767-8A3D-ADD74D883434}" srcOrd="0" destOrd="0" presId="urn:microsoft.com/office/officeart/2005/8/layout/default"/>
    <dgm:cxn modelId="{65986AF1-AC38-4945-B837-8572B6A6CFD4}" srcId="{C1C24AFB-B3F1-4778-B14B-513B0C6181CF}" destId="{8C273288-656A-4B49-B7FC-47126B07FFED}" srcOrd="1" destOrd="0" parTransId="{292E958B-B384-45F8-B721-79A2E70C34A4}" sibTransId="{899DE58E-FB35-49D4-9ED6-1C9E1A7E9DE0}"/>
    <dgm:cxn modelId="{476AE74C-643A-4545-8EF3-71F41F93DD88}" type="presParOf" srcId="{E852DC35-81D9-4663-B4AD-357F2FE55B01}" destId="{349E3D52-9A64-417D-B0B4-EB74D867A419}" srcOrd="0" destOrd="0" presId="urn:microsoft.com/office/officeart/2005/8/layout/default"/>
    <dgm:cxn modelId="{46936251-95C7-40EB-91F8-00CABF951AC8}" type="presParOf" srcId="{E852DC35-81D9-4663-B4AD-357F2FE55B01}" destId="{7A5392EC-D2CF-4841-B0DE-8F3979610A1D}" srcOrd="1" destOrd="0" presId="urn:microsoft.com/office/officeart/2005/8/layout/default"/>
    <dgm:cxn modelId="{07980292-C4CC-46AC-9AEC-4722CF41986C}" type="presParOf" srcId="{E852DC35-81D9-4663-B4AD-357F2FE55B01}" destId="{9CF27307-159D-40B0-81EC-343C6F4CBC41}" srcOrd="2" destOrd="0" presId="urn:microsoft.com/office/officeart/2005/8/layout/default"/>
    <dgm:cxn modelId="{CCC70B3A-4132-401B-8311-D154744ED702}" type="presParOf" srcId="{E852DC35-81D9-4663-B4AD-357F2FE55B01}" destId="{B8759EA2-3DD6-45CB-B7D1-8687C1254A72}" srcOrd="3" destOrd="0" presId="urn:microsoft.com/office/officeart/2005/8/layout/default"/>
    <dgm:cxn modelId="{81727872-2352-49E5-90EB-801B2225AF5A}" type="presParOf" srcId="{E852DC35-81D9-4663-B4AD-357F2FE55B01}" destId="{2C0D38D6-3896-4DE4-B0E4-90EAE47D8FAD}" srcOrd="4" destOrd="0" presId="urn:microsoft.com/office/officeart/2005/8/layout/default"/>
    <dgm:cxn modelId="{B5EF006F-AD82-4A88-9C5F-B913D4804F5B}" type="presParOf" srcId="{E852DC35-81D9-4663-B4AD-357F2FE55B01}" destId="{320C704F-8BB9-4439-B55A-0774A3267FF1}" srcOrd="5" destOrd="0" presId="urn:microsoft.com/office/officeart/2005/8/layout/default"/>
    <dgm:cxn modelId="{D7A8C5B7-C065-4A2E-9741-1601CD62E376}" type="presParOf" srcId="{E852DC35-81D9-4663-B4AD-357F2FE55B01}" destId="{55579674-60B4-4767-8A3D-ADD74D883434}" srcOrd="6" destOrd="0" presId="urn:microsoft.com/office/officeart/2005/8/layout/default"/>
    <dgm:cxn modelId="{AC1305FB-0EF1-4965-B2CA-02FD2707EA58}" type="presParOf" srcId="{E852DC35-81D9-4663-B4AD-357F2FE55B01}" destId="{5F1D83D6-F4CD-4CF7-9B36-ACC39EA6C6D0}" srcOrd="7" destOrd="0" presId="urn:microsoft.com/office/officeart/2005/8/layout/default"/>
    <dgm:cxn modelId="{E045C14A-0906-444C-B70A-92A928FFA94E}" type="presParOf" srcId="{E852DC35-81D9-4663-B4AD-357F2FE55B01}" destId="{EFD94DA3-80FF-4E47-B252-5235D88DAC06}" srcOrd="8" destOrd="0" presId="urn:microsoft.com/office/officeart/2005/8/layout/default"/>
    <dgm:cxn modelId="{0290EAE2-C507-417B-A148-2F6F4FF166F6}" type="presParOf" srcId="{E852DC35-81D9-4663-B4AD-357F2FE55B01}" destId="{3CCFEA4B-99E5-4F6B-AB59-678E74B20CB5}" srcOrd="9" destOrd="0" presId="urn:microsoft.com/office/officeart/2005/8/layout/default"/>
    <dgm:cxn modelId="{8886BD7B-1E5E-4A80-A706-333A6B4C8F26}" type="presParOf" srcId="{E852DC35-81D9-4663-B4AD-357F2FE55B01}" destId="{76FEE206-6E38-4ED2-9392-060C3362BE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8E8E19-7A2B-4483-8910-CDFD2A0DF98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9DA895-B581-441F-BDD8-6C33AAA37F2F}">
      <dgm:prSet/>
      <dgm:spPr/>
      <dgm:t>
        <a:bodyPr/>
        <a:lstStyle/>
        <a:p>
          <a:r>
            <a:rPr lang="en-US"/>
            <a:t>Increase</a:t>
          </a:r>
        </a:p>
      </dgm:t>
    </dgm:pt>
    <dgm:pt modelId="{1CB3ED73-664E-4858-A57A-6CC7238EFAE5}" type="parTrans" cxnId="{59D8C677-A109-485F-933D-EDBF8C2EAA4F}">
      <dgm:prSet/>
      <dgm:spPr/>
      <dgm:t>
        <a:bodyPr/>
        <a:lstStyle/>
        <a:p>
          <a:endParaRPr lang="en-US"/>
        </a:p>
      </dgm:t>
    </dgm:pt>
    <dgm:pt modelId="{06D64CAA-4628-41F6-8923-3FECDCCC0F11}" type="sibTrans" cxnId="{59D8C677-A109-485F-933D-EDBF8C2EAA4F}">
      <dgm:prSet/>
      <dgm:spPr/>
      <dgm:t>
        <a:bodyPr/>
        <a:lstStyle/>
        <a:p>
          <a:endParaRPr lang="en-US"/>
        </a:p>
      </dgm:t>
    </dgm:pt>
    <dgm:pt modelId="{75B78B58-6292-4B6D-B846-81B997141360}">
      <dgm:prSet/>
      <dgm:spPr/>
      <dgm:t>
        <a:bodyPr/>
        <a:lstStyle/>
        <a:p>
          <a:r>
            <a:rPr lang="en-US" dirty="0"/>
            <a:t>Increase the 7(a) loan program, which includes the Community Advantage pilot program, authorization level by $50 billion. </a:t>
          </a:r>
        </a:p>
      </dgm:t>
    </dgm:pt>
    <dgm:pt modelId="{E704A9E5-7A5F-4589-99D3-17858038C580}" type="parTrans" cxnId="{81552A49-3EC6-48D9-B38A-9D38FE825F33}">
      <dgm:prSet/>
      <dgm:spPr/>
      <dgm:t>
        <a:bodyPr/>
        <a:lstStyle/>
        <a:p>
          <a:endParaRPr lang="en-US"/>
        </a:p>
      </dgm:t>
    </dgm:pt>
    <dgm:pt modelId="{B7830A73-FFA5-4B21-8006-9325EA5602AD}" type="sibTrans" cxnId="{81552A49-3EC6-48D9-B38A-9D38FE825F33}">
      <dgm:prSet/>
      <dgm:spPr/>
      <dgm:t>
        <a:bodyPr/>
        <a:lstStyle/>
        <a:p>
          <a:endParaRPr lang="en-US"/>
        </a:p>
      </dgm:t>
    </dgm:pt>
    <dgm:pt modelId="{C1CFA187-EA87-4EB0-8629-CF89F2B33B07}">
      <dgm:prSet/>
      <dgm:spPr/>
      <dgm:t>
        <a:bodyPr/>
        <a:lstStyle/>
        <a:p>
          <a:r>
            <a:rPr lang="en-US" dirty="0"/>
            <a:t>Allow</a:t>
          </a:r>
        </a:p>
      </dgm:t>
    </dgm:pt>
    <dgm:pt modelId="{76CBCE9B-0732-4FB1-8959-20EA92CB38E0}" type="parTrans" cxnId="{B236448A-14F8-446B-8F43-4F410D763929}">
      <dgm:prSet/>
      <dgm:spPr/>
      <dgm:t>
        <a:bodyPr/>
        <a:lstStyle/>
        <a:p>
          <a:endParaRPr lang="en-US"/>
        </a:p>
      </dgm:t>
    </dgm:pt>
    <dgm:pt modelId="{4B15E21A-DF28-4227-AAD6-C172B5DB47DC}" type="sibTrans" cxnId="{B236448A-14F8-446B-8F43-4F410D763929}">
      <dgm:prSet/>
      <dgm:spPr/>
      <dgm:t>
        <a:bodyPr/>
        <a:lstStyle/>
        <a:p>
          <a:endParaRPr lang="en-US"/>
        </a:p>
      </dgm:t>
    </dgm:pt>
    <dgm:pt modelId="{3468EE1B-AAB1-4A5B-A0FB-B1DA29D11DEE}">
      <dgm:prSet/>
      <dgm:spPr/>
      <dgm:t>
        <a:bodyPr/>
        <a:lstStyle/>
        <a:p>
          <a:r>
            <a:rPr lang="en-US"/>
            <a:t>Allow any 7(a) borrower to use the proceeds of the loan for payroll support, including paid sick leave.</a:t>
          </a:r>
        </a:p>
      </dgm:t>
    </dgm:pt>
    <dgm:pt modelId="{A0C66C92-8A35-413B-8901-90F1DD3F71B0}" type="parTrans" cxnId="{8B505F16-1B1A-4AFE-A9A4-9D6154F39F16}">
      <dgm:prSet/>
      <dgm:spPr/>
      <dgm:t>
        <a:bodyPr/>
        <a:lstStyle/>
        <a:p>
          <a:endParaRPr lang="en-US"/>
        </a:p>
      </dgm:t>
    </dgm:pt>
    <dgm:pt modelId="{61B5E4D9-FA21-4CCD-888A-50A5B0F39295}" type="sibTrans" cxnId="{8B505F16-1B1A-4AFE-A9A4-9D6154F39F16}">
      <dgm:prSet/>
      <dgm:spPr/>
      <dgm:t>
        <a:bodyPr/>
        <a:lstStyle/>
        <a:p>
          <a:endParaRPr lang="en-US"/>
        </a:p>
      </dgm:t>
    </dgm:pt>
    <dgm:pt modelId="{B5C1F8EE-55ED-4287-96D9-D08513DE767E}">
      <dgm:prSet/>
      <dgm:spPr/>
      <dgm:t>
        <a:bodyPr/>
        <a:lstStyle/>
        <a:p>
          <a:r>
            <a:rPr lang="en-US"/>
            <a:t>Waive</a:t>
          </a:r>
        </a:p>
      </dgm:t>
    </dgm:pt>
    <dgm:pt modelId="{178C4D6C-D0F9-4260-9194-8ECB2659E69F}" type="parTrans" cxnId="{9F5F27A3-9393-4378-88B8-72BF75F3103D}">
      <dgm:prSet/>
      <dgm:spPr/>
      <dgm:t>
        <a:bodyPr/>
        <a:lstStyle/>
        <a:p>
          <a:endParaRPr lang="en-US"/>
        </a:p>
      </dgm:t>
    </dgm:pt>
    <dgm:pt modelId="{FA824C8B-FAE0-453B-9E9C-CD8D21409A09}" type="sibTrans" cxnId="{9F5F27A3-9393-4378-88B8-72BF75F3103D}">
      <dgm:prSet/>
      <dgm:spPr/>
      <dgm:t>
        <a:bodyPr/>
        <a:lstStyle/>
        <a:p>
          <a:endParaRPr lang="en-US"/>
        </a:p>
      </dgm:t>
    </dgm:pt>
    <dgm:pt modelId="{6840195F-3B98-4590-9CE7-B93D14B12236}">
      <dgm:prSet/>
      <dgm:spPr/>
      <dgm:t>
        <a:bodyPr/>
        <a:lstStyle/>
        <a:p>
          <a:r>
            <a:rPr lang="en-US" dirty="0"/>
            <a:t>Waive all fees for all 7(a) loans for one year for both lenders and borrowers. </a:t>
          </a:r>
        </a:p>
      </dgm:t>
    </dgm:pt>
    <dgm:pt modelId="{3DF4C3DF-18B9-4133-9A66-6F84480E61D9}" type="parTrans" cxnId="{D224BBBD-BC16-41F1-8C20-9EAC8E711E81}">
      <dgm:prSet/>
      <dgm:spPr/>
      <dgm:t>
        <a:bodyPr/>
        <a:lstStyle/>
        <a:p>
          <a:endParaRPr lang="en-US"/>
        </a:p>
      </dgm:t>
    </dgm:pt>
    <dgm:pt modelId="{B106F47B-CF2D-40EC-9F7C-5B26270A569B}" type="sibTrans" cxnId="{D224BBBD-BC16-41F1-8C20-9EAC8E711E81}">
      <dgm:prSet/>
      <dgm:spPr/>
      <dgm:t>
        <a:bodyPr/>
        <a:lstStyle/>
        <a:p>
          <a:endParaRPr lang="en-US"/>
        </a:p>
      </dgm:t>
    </dgm:pt>
    <dgm:pt modelId="{3B7D112D-71DC-4019-A047-77EEB4762CEC}">
      <dgm:prSet/>
      <dgm:spPr/>
      <dgm:t>
        <a:bodyPr/>
        <a:lstStyle/>
        <a:p>
          <a:r>
            <a:rPr lang="en-US"/>
            <a:t>Provide</a:t>
          </a:r>
        </a:p>
      </dgm:t>
    </dgm:pt>
    <dgm:pt modelId="{10B16282-9D66-4D79-8B7C-06AC8E2F2A17}" type="parTrans" cxnId="{24213085-B055-4588-B7BB-3563AF140F8A}">
      <dgm:prSet/>
      <dgm:spPr/>
      <dgm:t>
        <a:bodyPr/>
        <a:lstStyle/>
        <a:p>
          <a:endParaRPr lang="en-US"/>
        </a:p>
      </dgm:t>
    </dgm:pt>
    <dgm:pt modelId="{52077BB0-CDD9-4EC4-8F8F-41EF40CC124E}" type="sibTrans" cxnId="{24213085-B055-4588-B7BB-3563AF140F8A}">
      <dgm:prSet/>
      <dgm:spPr/>
      <dgm:t>
        <a:bodyPr/>
        <a:lstStyle/>
        <a:p>
          <a:endParaRPr lang="en-US"/>
        </a:p>
      </dgm:t>
    </dgm:pt>
    <dgm:pt modelId="{039B81AF-C51B-4EA2-8F20-A2F6B94DAE59}">
      <dgm:prSet/>
      <dgm:spPr/>
      <dgm:t>
        <a:bodyPr/>
        <a:lstStyle/>
        <a:p>
          <a:r>
            <a:rPr lang="en-US"/>
            <a:t>Provide a 90 percent loan guarantee for all loans, no matter the size. </a:t>
          </a:r>
        </a:p>
      </dgm:t>
    </dgm:pt>
    <dgm:pt modelId="{9D62EF83-3CE5-4CAB-8ACB-11D6DF357423}" type="parTrans" cxnId="{7D20ED81-901B-4257-9A32-CD4535FE912E}">
      <dgm:prSet/>
      <dgm:spPr/>
      <dgm:t>
        <a:bodyPr/>
        <a:lstStyle/>
        <a:p>
          <a:endParaRPr lang="en-US"/>
        </a:p>
      </dgm:t>
    </dgm:pt>
    <dgm:pt modelId="{3E48F437-F89C-4F59-ACA6-C67CF1C6E772}" type="sibTrans" cxnId="{7D20ED81-901B-4257-9A32-CD4535FE912E}">
      <dgm:prSet/>
      <dgm:spPr/>
      <dgm:t>
        <a:bodyPr/>
        <a:lstStyle/>
        <a:p>
          <a:endParaRPr lang="en-US"/>
        </a:p>
      </dgm:t>
    </dgm:pt>
    <dgm:pt modelId="{44005E61-4556-4490-9E1E-015450CE366E}">
      <dgm:prSet/>
      <dgm:spPr/>
      <dgm:t>
        <a:bodyPr/>
        <a:lstStyle/>
        <a:p>
          <a:r>
            <a:rPr lang="en-US"/>
            <a:t>Increase</a:t>
          </a:r>
        </a:p>
      </dgm:t>
    </dgm:pt>
    <dgm:pt modelId="{F324294F-96E2-428C-8714-BD2FC91903C3}" type="parTrans" cxnId="{8D611C40-BF89-4946-B62B-87D7798E09CF}">
      <dgm:prSet/>
      <dgm:spPr/>
      <dgm:t>
        <a:bodyPr/>
        <a:lstStyle/>
        <a:p>
          <a:endParaRPr lang="en-US"/>
        </a:p>
      </dgm:t>
    </dgm:pt>
    <dgm:pt modelId="{51EA0326-18B8-4432-BA4F-A68FAE93936D}" type="sibTrans" cxnId="{8D611C40-BF89-4946-B62B-87D7798E09CF}">
      <dgm:prSet/>
      <dgm:spPr/>
      <dgm:t>
        <a:bodyPr/>
        <a:lstStyle/>
        <a:p>
          <a:endParaRPr lang="en-US"/>
        </a:p>
      </dgm:t>
    </dgm:pt>
    <dgm:pt modelId="{D0E948A2-B0DD-4EB9-8871-E51D7441999E}">
      <dgm:prSet/>
      <dgm:spPr/>
      <dgm:t>
        <a:bodyPr/>
        <a:lstStyle/>
        <a:p>
          <a:r>
            <a:rPr lang="en-US"/>
            <a:t>Increase the loan limit for SBA Express from $350,000 to $1 million. This program currently provides an accelerated turnaround time of 36 hours for SBA review, and provides a revolving line of credit for small businesses. </a:t>
          </a:r>
        </a:p>
      </dgm:t>
    </dgm:pt>
    <dgm:pt modelId="{7381D459-8C0C-4A2A-BD52-C29D355B36C1}" type="parTrans" cxnId="{9A80F6F4-4CE5-475E-B027-BAE010637A2C}">
      <dgm:prSet/>
      <dgm:spPr/>
      <dgm:t>
        <a:bodyPr/>
        <a:lstStyle/>
        <a:p>
          <a:endParaRPr lang="en-US"/>
        </a:p>
      </dgm:t>
    </dgm:pt>
    <dgm:pt modelId="{781D70AC-CB67-47FB-AB35-162466724C5B}" type="sibTrans" cxnId="{9A80F6F4-4CE5-475E-B027-BAE010637A2C}">
      <dgm:prSet/>
      <dgm:spPr/>
      <dgm:t>
        <a:bodyPr/>
        <a:lstStyle/>
        <a:p>
          <a:endParaRPr lang="en-US"/>
        </a:p>
      </dgm:t>
    </dgm:pt>
    <dgm:pt modelId="{ED68D756-6A1B-4A13-A630-361BB6280ADC}" type="pres">
      <dgm:prSet presAssocID="{E48E8E19-7A2B-4483-8910-CDFD2A0DF982}" presName="Name0" presStyleCnt="0">
        <dgm:presLayoutVars>
          <dgm:dir/>
          <dgm:animLvl val="lvl"/>
          <dgm:resizeHandles val="exact"/>
        </dgm:presLayoutVars>
      </dgm:prSet>
      <dgm:spPr/>
    </dgm:pt>
    <dgm:pt modelId="{C916CB3D-6BF3-4AB3-AEF7-D574A2A0AD11}" type="pres">
      <dgm:prSet presAssocID="{F09DA895-B581-441F-BDD8-6C33AAA37F2F}" presName="linNode" presStyleCnt="0"/>
      <dgm:spPr/>
    </dgm:pt>
    <dgm:pt modelId="{01666FBD-5DCE-490C-9A9B-CEF256FF578A}" type="pres">
      <dgm:prSet presAssocID="{F09DA895-B581-441F-BDD8-6C33AAA37F2F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A22D807B-A1EE-4B72-A848-18114A69C59C}" type="pres">
      <dgm:prSet presAssocID="{F09DA895-B581-441F-BDD8-6C33AAA37F2F}" presName="descendantText" presStyleLbl="alignAccFollowNode1" presStyleIdx="0" presStyleCnt="5">
        <dgm:presLayoutVars>
          <dgm:bulletEnabled/>
        </dgm:presLayoutVars>
      </dgm:prSet>
      <dgm:spPr/>
    </dgm:pt>
    <dgm:pt modelId="{24E0184A-35AF-4A36-A38C-EF670FE971D4}" type="pres">
      <dgm:prSet presAssocID="{06D64CAA-4628-41F6-8923-3FECDCCC0F11}" presName="sp" presStyleCnt="0"/>
      <dgm:spPr/>
    </dgm:pt>
    <dgm:pt modelId="{7D8BFD2B-C8E0-4B3E-BECB-1374B8D6D590}" type="pres">
      <dgm:prSet presAssocID="{C1CFA187-EA87-4EB0-8629-CF89F2B33B07}" presName="linNode" presStyleCnt="0"/>
      <dgm:spPr/>
    </dgm:pt>
    <dgm:pt modelId="{BD57847F-0270-472D-B22C-C80DBD9ECF39}" type="pres">
      <dgm:prSet presAssocID="{C1CFA187-EA87-4EB0-8629-CF89F2B33B07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FE5C4D5-30D7-4CF4-AE7F-759EF1ED1ACA}" type="pres">
      <dgm:prSet presAssocID="{C1CFA187-EA87-4EB0-8629-CF89F2B33B07}" presName="descendantText" presStyleLbl="alignAccFollowNode1" presStyleIdx="1" presStyleCnt="5">
        <dgm:presLayoutVars>
          <dgm:bulletEnabled/>
        </dgm:presLayoutVars>
      </dgm:prSet>
      <dgm:spPr/>
    </dgm:pt>
    <dgm:pt modelId="{70C6D9DE-48FC-4F04-A16C-573883A78383}" type="pres">
      <dgm:prSet presAssocID="{4B15E21A-DF28-4227-AAD6-C172B5DB47DC}" presName="sp" presStyleCnt="0"/>
      <dgm:spPr/>
    </dgm:pt>
    <dgm:pt modelId="{5CE91804-2B09-4AFA-B8AC-889E388BF4AB}" type="pres">
      <dgm:prSet presAssocID="{B5C1F8EE-55ED-4287-96D9-D08513DE767E}" presName="linNode" presStyleCnt="0"/>
      <dgm:spPr/>
    </dgm:pt>
    <dgm:pt modelId="{9F66471D-83C9-4EBE-BAD6-B7A11DA23FFA}" type="pres">
      <dgm:prSet presAssocID="{B5C1F8EE-55ED-4287-96D9-D08513DE767E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8FD57C64-D564-4368-84EE-9964D99413BE}" type="pres">
      <dgm:prSet presAssocID="{B5C1F8EE-55ED-4287-96D9-D08513DE767E}" presName="descendantText" presStyleLbl="alignAccFollowNode1" presStyleIdx="2" presStyleCnt="5">
        <dgm:presLayoutVars>
          <dgm:bulletEnabled/>
        </dgm:presLayoutVars>
      </dgm:prSet>
      <dgm:spPr/>
    </dgm:pt>
    <dgm:pt modelId="{330C4C78-C1F5-4D65-AE39-FC1C0EAB8F35}" type="pres">
      <dgm:prSet presAssocID="{FA824C8B-FAE0-453B-9E9C-CD8D21409A09}" presName="sp" presStyleCnt="0"/>
      <dgm:spPr/>
    </dgm:pt>
    <dgm:pt modelId="{32F42256-A7D4-46B5-B985-CA3D3DF2E817}" type="pres">
      <dgm:prSet presAssocID="{3B7D112D-71DC-4019-A047-77EEB4762CEC}" presName="linNode" presStyleCnt="0"/>
      <dgm:spPr/>
    </dgm:pt>
    <dgm:pt modelId="{C3798DB7-1CFA-41B2-B027-4C96219D286A}" type="pres">
      <dgm:prSet presAssocID="{3B7D112D-71DC-4019-A047-77EEB4762CEC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33EAC9A1-3A8C-4B6A-817D-953CE95BC3B1}" type="pres">
      <dgm:prSet presAssocID="{3B7D112D-71DC-4019-A047-77EEB4762CEC}" presName="descendantText" presStyleLbl="alignAccFollowNode1" presStyleIdx="3" presStyleCnt="5">
        <dgm:presLayoutVars>
          <dgm:bulletEnabled/>
        </dgm:presLayoutVars>
      </dgm:prSet>
      <dgm:spPr/>
    </dgm:pt>
    <dgm:pt modelId="{E7F42293-3CAC-4FD5-B03F-6D38CFC1FD32}" type="pres">
      <dgm:prSet presAssocID="{52077BB0-CDD9-4EC4-8F8F-41EF40CC124E}" presName="sp" presStyleCnt="0"/>
      <dgm:spPr/>
    </dgm:pt>
    <dgm:pt modelId="{164BB86D-94C2-420A-9A14-37CCF77FCF52}" type="pres">
      <dgm:prSet presAssocID="{44005E61-4556-4490-9E1E-015450CE366E}" presName="linNode" presStyleCnt="0"/>
      <dgm:spPr/>
    </dgm:pt>
    <dgm:pt modelId="{42C997A4-ED7E-4997-B9DA-58EBD3AB8BC4}" type="pres">
      <dgm:prSet presAssocID="{44005E61-4556-4490-9E1E-015450CE366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E3A539BA-B111-410F-BC2B-02F344667624}" type="pres">
      <dgm:prSet presAssocID="{44005E61-4556-4490-9E1E-015450CE366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579F1803-F936-4162-AD63-611A39FB4720}" type="presOf" srcId="{F09DA895-B581-441F-BDD8-6C33AAA37F2F}" destId="{01666FBD-5DCE-490C-9A9B-CEF256FF578A}" srcOrd="0" destOrd="0" presId="urn:microsoft.com/office/officeart/2016/7/layout/VerticalSolidActionList"/>
    <dgm:cxn modelId="{8B505F16-1B1A-4AFE-A9A4-9D6154F39F16}" srcId="{C1CFA187-EA87-4EB0-8629-CF89F2B33B07}" destId="{3468EE1B-AAB1-4A5B-A0FB-B1DA29D11DEE}" srcOrd="0" destOrd="0" parTransId="{A0C66C92-8A35-413B-8901-90F1DD3F71B0}" sibTransId="{61B5E4D9-FA21-4CCD-888A-50A5B0F39295}"/>
    <dgm:cxn modelId="{8D611C40-BF89-4946-B62B-87D7798E09CF}" srcId="{E48E8E19-7A2B-4483-8910-CDFD2A0DF982}" destId="{44005E61-4556-4490-9E1E-015450CE366E}" srcOrd="4" destOrd="0" parTransId="{F324294F-96E2-428C-8714-BD2FC91903C3}" sibTransId="{51EA0326-18B8-4432-BA4F-A68FAE93936D}"/>
    <dgm:cxn modelId="{81552A49-3EC6-48D9-B38A-9D38FE825F33}" srcId="{F09DA895-B581-441F-BDD8-6C33AAA37F2F}" destId="{75B78B58-6292-4B6D-B846-81B997141360}" srcOrd="0" destOrd="0" parTransId="{E704A9E5-7A5F-4589-99D3-17858038C580}" sibTransId="{B7830A73-FFA5-4B21-8006-9325EA5602AD}"/>
    <dgm:cxn modelId="{5ECA6769-0E67-4FA1-8611-06C7E835DE76}" type="presOf" srcId="{C1CFA187-EA87-4EB0-8629-CF89F2B33B07}" destId="{BD57847F-0270-472D-B22C-C80DBD9ECF39}" srcOrd="0" destOrd="0" presId="urn:microsoft.com/office/officeart/2016/7/layout/VerticalSolidActionList"/>
    <dgm:cxn modelId="{1D8F984B-DECD-4DCA-AE4D-10A97987616A}" type="presOf" srcId="{3468EE1B-AAB1-4A5B-A0FB-B1DA29D11DEE}" destId="{9FE5C4D5-30D7-4CF4-AE7F-759EF1ED1ACA}" srcOrd="0" destOrd="0" presId="urn:microsoft.com/office/officeart/2016/7/layout/VerticalSolidActionList"/>
    <dgm:cxn modelId="{7CF58B71-1778-4A60-B133-1383DCFFDDE2}" type="presOf" srcId="{44005E61-4556-4490-9E1E-015450CE366E}" destId="{42C997A4-ED7E-4997-B9DA-58EBD3AB8BC4}" srcOrd="0" destOrd="0" presId="urn:microsoft.com/office/officeart/2016/7/layout/VerticalSolidActionList"/>
    <dgm:cxn modelId="{59D8C677-A109-485F-933D-EDBF8C2EAA4F}" srcId="{E48E8E19-7A2B-4483-8910-CDFD2A0DF982}" destId="{F09DA895-B581-441F-BDD8-6C33AAA37F2F}" srcOrd="0" destOrd="0" parTransId="{1CB3ED73-664E-4858-A57A-6CC7238EFAE5}" sibTransId="{06D64CAA-4628-41F6-8923-3FECDCCC0F11}"/>
    <dgm:cxn modelId="{7D20ED81-901B-4257-9A32-CD4535FE912E}" srcId="{3B7D112D-71DC-4019-A047-77EEB4762CEC}" destId="{039B81AF-C51B-4EA2-8F20-A2F6B94DAE59}" srcOrd="0" destOrd="0" parTransId="{9D62EF83-3CE5-4CAB-8ACB-11D6DF357423}" sibTransId="{3E48F437-F89C-4F59-ACA6-C67CF1C6E772}"/>
    <dgm:cxn modelId="{347E1D82-A8DB-4F51-9709-F05B33172B25}" type="presOf" srcId="{E48E8E19-7A2B-4483-8910-CDFD2A0DF982}" destId="{ED68D756-6A1B-4A13-A630-361BB6280ADC}" srcOrd="0" destOrd="0" presId="urn:microsoft.com/office/officeart/2016/7/layout/VerticalSolidActionList"/>
    <dgm:cxn modelId="{24213085-B055-4588-B7BB-3563AF140F8A}" srcId="{E48E8E19-7A2B-4483-8910-CDFD2A0DF982}" destId="{3B7D112D-71DC-4019-A047-77EEB4762CEC}" srcOrd="3" destOrd="0" parTransId="{10B16282-9D66-4D79-8B7C-06AC8E2F2A17}" sibTransId="{52077BB0-CDD9-4EC4-8F8F-41EF40CC124E}"/>
    <dgm:cxn modelId="{B236448A-14F8-446B-8F43-4F410D763929}" srcId="{E48E8E19-7A2B-4483-8910-CDFD2A0DF982}" destId="{C1CFA187-EA87-4EB0-8629-CF89F2B33B07}" srcOrd="1" destOrd="0" parTransId="{76CBCE9B-0732-4FB1-8959-20EA92CB38E0}" sibTransId="{4B15E21A-DF28-4227-AAD6-C172B5DB47DC}"/>
    <dgm:cxn modelId="{9F5F27A3-9393-4378-88B8-72BF75F3103D}" srcId="{E48E8E19-7A2B-4483-8910-CDFD2A0DF982}" destId="{B5C1F8EE-55ED-4287-96D9-D08513DE767E}" srcOrd="2" destOrd="0" parTransId="{178C4D6C-D0F9-4260-9194-8ECB2659E69F}" sibTransId="{FA824C8B-FAE0-453B-9E9C-CD8D21409A09}"/>
    <dgm:cxn modelId="{1080FDA8-67C8-41BD-98D3-05684490F468}" type="presOf" srcId="{75B78B58-6292-4B6D-B846-81B997141360}" destId="{A22D807B-A1EE-4B72-A848-18114A69C59C}" srcOrd="0" destOrd="0" presId="urn:microsoft.com/office/officeart/2016/7/layout/VerticalSolidActionList"/>
    <dgm:cxn modelId="{BE47E9B8-CDAA-437C-894E-9E8167B72E08}" type="presOf" srcId="{D0E948A2-B0DD-4EB9-8871-E51D7441999E}" destId="{E3A539BA-B111-410F-BC2B-02F344667624}" srcOrd="0" destOrd="0" presId="urn:microsoft.com/office/officeart/2016/7/layout/VerticalSolidActionList"/>
    <dgm:cxn modelId="{D224BBBD-BC16-41F1-8C20-9EAC8E711E81}" srcId="{B5C1F8EE-55ED-4287-96D9-D08513DE767E}" destId="{6840195F-3B98-4590-9CE7-B93D14B12236}" srcOrd="0" destOrd="0" parTransId="{3DF4C3DF-18B9-4133-9A66-6F84480E61D9}" sibTransId="{B106F47B-CF2D-40EC-9F7C-5B26270A569B}"/>
    <dgm:cxn modelId="{2D1C9BBE-2F08-4F0E-BD63-BC0F1865208E}" type="presOf" srcId="{6840195F-3B98-4590-9CE7-B93D14B12236}" destId="{8FD57C64-D564-4368-84EE-9964D99413BE}" srcOrd="0" destOrd="0" presId="urn:microsoft.com/office/officeart/2016/7/layout/VerticalSolidActionList"/>
    <dgm:cxn modelId="{68035DCC-76E5-452A-A82B-1D11F31AB7A9}" type="presOf" srcId="{3B7D112D-71DC-4019-A047-77EEB4762CEC}" destId="{C3798DB7-1CFA-41B2-B027-4C96219D286A}" srcOrd="0" destOrd="0" presId="urn:microsoft.com/office/officeart/2016/7/layout/VerticalSolidActionList"/>
    <dgm:cxn modelId="{F85ACDD6-8985-4BC3-9EF0-F383F84BA13D}" type="presOf" srcId="{B5C1F8EE-55ED-4287-96D9-D08513DE767E}" destId="{9F66471D-83C9-4EBE-BAD6-B7A11DA23FFA}" srcOrd="0" destOrd="0" presId="urn:microsoft.com/office/officeart/2016/7/layout/VerticalSolidActionList"/>
    <dgm:cxn modelId="{441A9AE8-C5BC-4F9A-A5C6-071F82446742}" type="presOf" srcId="{039B81AF-C51B-4EA2-8F20-A2F6B94DAE59}" destId="{33EAC9A1-3A8C-4B6A-817D-953CE95BC3B1}" srcOrd="0" destOrd="0" presId="urn:microsoft.com/office/officeart/2016/7/layout/VerticalSolidActionList"/>
    <dgm:cxn modelId="{9A80F6F4-4CE5-475E-B027-BAE010637A2C}" srcId="{44005E61-4556-4490-9E1E-015450CE366E}" destId="{D0E948A2-B0DD-4EB9-8871-E51D7441999E}" srcOrd="0" destOrd="0" parTransId="{7381D459-8C0C-4A2A-BD52-C29D355B36C1}" sibTransId="{781D70AC-CB67-47FB-AB35-162466724C5B}"/>
    <dgm:cxn modelId="{17D0A954-C83B-4A51-9DBE-98ACC1D4835A}" type="presParOf" srcId="{ED68D756-6A1B-4A13-A630-361BB6280ADC}" destId="{C916CB3D-6BF3-4AB3-AEF7-D574A2A0AD11}" srcOrd="0" destOrd="0" presId="urn:microsoft.com/office/officeart/2016/7/layout/VerticalSolidActionList"/>
    <dgm:cxn modelId="{E22B9F7E-CD55-41BB-93A2-7F32BD753F64}" type="presParOf" srcId="{C916CB3D-6BF3-4AB3-AEF7-D574A2A0AD11}" destId="{01666FBD-5DCE-490C-9A9B-CEF256FF578A}" srcOrd="0" destOrd="0" presId="urn:microsoft.com/office/officeart/2016/7/layout/VerticalSolidActionList"/>
    <dgm:cxn modelId="{520004B1-B1D0-4621-92B8-DFBF26212AA4}" type="presParOf" srcId="{C916CB3D-6BF3-4AB3-AEF7-D574A2A0AD11}" destId="{A22D807B-A1EE-4B72-A848-18114A69C59C}" srcOrd="1" destOrd="0" presId="urn:microsoft.com/office/officeart/2016/7/layout/VerticalSolidActionList"/>
    <dgm:cxn modelId="{D533A7AC-63DE-40CF-A6FD-BB6B56CD666B}" type="presParOf" srcId="{ED68D756-6A1B-4A13-A630-361BB6280ADC}" destId="{24E0184A-35AF-4A36-A38C-EF670FE971D4}" srcOrd="1" destOrd="0" presId="urn:microsoft.com/office/officeart/2016/7/layout/VerticalSolidActionList"/>
    <dgm:cxn modelId="{FEB55CD0-E93B-4FCB-B944-0A25AE24D2A6}" type="presParOf" srcId="{ED68D756-6A1B-4A13-A630-361BB6280ADC}" destId="{7D8BFD2B-C8E0-4B3E-BECB-1374B8D6D590}" srcOrd="2" destOrd="0" presId="urn:microsoft.com/office/officeart/2016/7/layout/VerticalSolidActionList"/>
    <dgm:cxn modelId="{FF0F1913-002D-4614-9339-E2A53C134886}" type="presParOf" srcId="{7D8BFD2B-C8E0-4B3E-BECB-1374B8D6D590}" destId="{BD57847F-0270-472D-B22C-C80DBD9ECF39}" srcOrd="0" destOrd="0" presId="urn:microsoft.com/office/officeart/2016/7/layout/VerticalSolidActionList"/>
    <dgm:cxn modelId="{0764B054-82D0-4552-98C9-BD9199C7F3D1}" type="presParOf" srcId="{7D8BFD2B-C8E0-4B3E-BECB-1374B8D6D590}" destId="{9FE5C4D5-30D7-4CF4-AE7F-759EF1ED1ACA}" srcOrd="1" destOrd="0" presId="urn:microsoft.com/office/officeart/2016/7/layout/VerticalSolidActionList"/>
    <dgm:cxn modelId="{CF6AA330-C30C-4FE4-8B34-DB0BA9AF6E5F}" type="presParOf" srcId="{ED68D756-6A1B-4A13-A630-361BB6280ADC}" destId="{70C6D9DE-48FC-4F04-A16C-573883A78383}" srcOrd="3" destOrd="0" presId="urn:microsoft.com/office/officeart/2016/7/layout/VerticalSolidActionList"/>
    <dgm:cxn modelId="{1401E7F5-80E2-4689-B20A-B8C39F8C5621}" type="presParOf" srcId="{ED68D756-6A1B-4A13-A630-361BB6280ADC}" destId="{5CE91804-2B09-4AFA-B8AC-889E388BF4AB}" srcOrd="4" destOrd="0" presId="urn:microsoft.com/office/officeart/2016/7/layout/VerticalSolidActionList"/>
    <dgm:cxn modelId="{C06CE339-6881-4FC3-B968-14D6ECB2392A}" type="presParOf" srcId="{5CE91804-2B09-4AFA-B8AC-889E388BF4AB}" destId="{9F66471D-83C9-4EBE-BAD6-B7A11DA23FFA}" srcOrd="0" destOrd="0" presId="urn:microsoft.com/office/officeart/2016/7/layout/VerticalSolidActionList"/>
    <dgm:cxn modelId="{C384DEEC-A104-4F93-9CD7-AD11B39C80D4}" type="presParOf" srcId="{5CE91804-2B09-4AFA-B8AC-889E388BF4AB}" destId="{8FD57C64-D564-4368-84EE-9964D99413BE}" srcOrd="1" destOrd="0" presId="urn:microsoft.com/office/officeart/2016/7/layout/VerticalSolidActionList"/>
    <dgm:cxn modelId="{E4043F66-A4DF-4947-9061-3DF85D9819AF}" type="presParOf" srcId="{ED68D756-6A1B-4A13-A630-361BB6280ADC}" destId="{330C4C78-C1F5-4D65-AE39-FC1C0EAB8F35}" srcOrd="5" destOrd="0" presId="urn:microsoft.com/office/officeart/2016/7/layout/VerticalSolidActionList"/>
    <dgm:cxn modelId="{245C138E-70C0-4439-84D1-B65E082B2830}" type="presParOf" srcId="{ED68D756-6A1B-4A13-A630-361BB6280ADC}" destId="{32F42256-A7D4-46B5-B985-CA3D3DF2E817}" srcOrd="6" destOrd="0" presId="urn:microsoft.com/office/officeart/2016/7/layout/VerticalSolidActionList"/>
    <dgm:cxn modelId="{44146F05-D6ED-4FD6-8692-133920431505}" type="presParOf" srcId="{32F42256-A7D4-46B5-B985-CA3D3DF2E817}" destId="{C3798DB7-1CFA-41B2-B027-4C96219D286A}" srcOrd="0" destOrd="0" presId="urn:microsoft.com/office/officeart/2016/7/layout/VerticalSolidActionList"/>
    <dgm:cxn modelId="{43037DAD-493B-4233-BCD1-B8E353521B7A}" type="presParOf" srcId="{32F42256-A7D4-46B5-B985-CA3D3DF2E817}" destId="{33EAC9A1-3A8C-4B6A-817D-953CE95BC3B1}" srcOrd="1" destOrd="0" presId="urn:microsoft.com/office/officeart/2016/7/layout/VerticalSolidActionList"/>
    <dgm:cxn modelId="{0F0C7B20-BE48-4295-9713-6D8BC17C7BFF}" type="presParOf" srcId="{ED68D756-6A1B-4A13-A630-361BB6280ADC}" destId="{E7F42293-3CAC-4FD5-B03F-6D38CFC1FD32}" srcOrd="7" destOrd="0" presId="urn:microsoft.com/office/officeart/2016/7/layout/VerticalSolidActionList"/>
    <dgm:cxn modelId="{A24F9F7C-F231-4B03-8B7D-FB9530186E69}" type="presParOf" srcId="{ED68D756-6A1B-4A13-A630-361BB6280ADC}" destId="{164BB86D-94C2-420A-9A14-37CCF77FCF52}" srcOrd="8" destOrd="0" presId="urn:microsoft.com/office/officeart/2016/7/layout/VerticalSolidActionList"/>
    <dgm:cxn modelId="{3A404426-A2C4-4C1C-82DC-57F23DBBCBC1}" type="presParOf" srcId="{164BB86D-94C2-420A-9A14-37CCF77FCF52}" destId="{42C997A4-ED7E-4997-B9DA-58EBD3AB8BC4}" srcOrd="0" destOrd="0" presId="urn:microsoft.com/office/officeart/2016/7/layout/VerticalSolidActionList"/>
    <dgm:cxn modelId="{14188689-3F65-458D-9FC1-38995F8EE1A6}" type="presParOf" srcId="{164BB86D-94C2-420A-9A14-37CCF77FCF52}" destId="{E3A539BA-B111-410F-BC2B-02F34466762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9C04F-C759-4E7F-91CB-00FE8E3F65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F4C67C-9BC7-4601-B806-84AC54B350D6}">
      <dgm:prSet/>
      <dgm:spPr/>
      <dgm:t>
        <a:bodyPr/>
        <a:lstStyle/>
        <a:p>
          <a:r>
            <a:rPr lang="en-US" dirty="0"/>
            <a:t>SBA lenders are incentivized to take on more risk and leveraging their processing and lending capabilities</a:t>
          </a:r>
        </a:p>
      </dgm:t>
    </dgm:pt>
    <dgm:pt modelId="{C6EB6C09-0231-4D18-B9E7-09DE81909843}" type="parTrans" cxnId="{756611AE-4D39-4552-B172-D6ABB1BC2B81}">
      <dgm:prSet/>
      <dgm:spPr/>
      <dgm:t>
        <a:bodyPr/>
        <a:lstStyle/>
        <a:p>
          <a:endParaRPr lang="en-US"/>
        </a:p>
      </dgm:t>
    </dgm:pt>
    <dgm:pt modelId="{B6948FE5-D52B-434B-9E92-1990D1EC913D}" type="sibTrans" cxnId="{756611AE-4D39-4552-B172-D6ABB1BC2B81}">
      <dgm:prSet/>
      <dgm:spPr/>
      <dgm:t>
        <a:bodyPr/>
        <a:lstStyle/>
        <a:p>
          <a:endParaRPr lang="en-US"/>
        </a:p>
      </dgm:t>
    </dgm:pt>
    <dgm:pt modelId="{D100FE3E-1C58-40CF-A70B-AA101BD5F8A0}">
      <dgm:prSet/>
      <dgm:spPr/>
      <dgm:t>
        <a:bodyPr/>
        <a:lstStyle/>
        <a:p>
          <a:r>
            <a:rPr lang="en-US" dirty="0"/>
            <a:t>Regular government guarantee fees go away</a:t>
          </a:r>
        </a:p>
      </dgm:t>
    </dgm:pt>
    <dgm:pt modelId="{215DA136-CDDD-4AE1-9125-28AB68796745}" type="parTrans" cxnId="{19B9CA91-EF9B-4897-BDD9-8DF3C97F8856}">
      <dgm:prSet/>
      <dgm:spPr/>
      <dgm:t>
        <a:bodyPr/>
        <a:lstStyle/>
        <a:p>
          <a:endParaRPr lang="en-US"/>
        </a:p>
      </dgm:t>
    </dgm:pt>
    <dgm:pt modelId="{C09BC809-BDBC-4D2B-B0A4-CB04CE41C01A}" type="sibTrans" cxnId="{19B9CA91-EF9B-4897-BDD9-8DF3C97F8856}">
      <dgm:prSet/>
      <dgm:spPr/>
      <dgm:t>
        <a:bodyPr/>
        <a:lstStyle/>
        <a:p>
          <a:endParaRPr lang="en-US"/>
        </a:p>
      </dgm:t>
    </dgm:pt>
    <dgm:pt modelId="{284005D9-593E-4F34-B229-46B04EC6880E}">
      <dgm:prSet/>
      <dgm:spPr/>
      <dgm:t>
        <a:bodyPr/>
        <a:lstStyle/>
        <a:p>
          <a:r>
            <a:rPr lang="en-US" dirty="0"/>
            <a:t>SBA lines of credit will now be $1MM vs $350K, but will likely require a regular 7a also</a:t>
          </a:r>
        </a:p>
      </dgm:t>
    </dgm:pt>
    <dgm:pt modelId="{AFFFC1DC-E0EA-45EE-AA04-6AAA2439A1EB}" type="parTrans" cxnId="{4808A017-24AA-4D59-89F6-70ABCA43CF2D}">
      <dgm:prSet/>
      <dgm:spPr/>
      <dgm:t>
        <a:bodyPr/>
        <a:lstStyle/>
        <a:p>
          <a:endParaRPr lang="en-US"/>
        </a:p>
      </dgm:t>
    </dgm:pt>
    <dgm:pt modelId="{9769057A-1230-4216-B266-471650676041}" type="sibTrans" cxnId="{4808A017-24AA-4D59-89F6-70ABCA43CF2D}">
      <dgm:prSet/>
      <dgm:spPr/>
      <dgm:t>
        <a:bodyPr/>
        <a:lstStyle/>
        <a:p>
          <a:endParaRPr lang="en-US"/>
        </a:p>
      </dgm:t>
    </dgm:pt>
    <dgm:pt modelId="{87F0E9EB-3F4B-4966-85C5-BC39757E5C6C}" type="pres">
      <dgm:prSet presAssocID="{71C9C04F-C759-4E7F-91CB-00FE8E3F657C}" presName="root" presStyleCnt="0">
        <dgm:presLayoutVars>
          <dgm:dir/>
          <dgm:resizeHandles val="exact"/>
        </dgm:presLayoutVars>
      </dgm:prSet>
      <dgm:spPr/>
    </dgm:pt>
    <dgm:pt modelId="{7CBC0136-4397-4BAB-AC84-F43D7A8DB18C}" type="pres">
      <dgm:prSet presAssocID="{E2F4C67C-9BC7-4601-B806-84AC54B350D6}" presName="compNode" presStyleCnt="0"/>
      <dgm:spPr/>
    </dgm:pt>
    <dgm:pt modelId="{53A30BA3-8A1E-4346-AA36-DE6B262580C1}" type="pres">
      <dgm:prSet presAssocID="{E2F4C67C-9BC7-4601-B806-84AC54B350D6}" presName="bgRect" presStyleLbl="bgShp" presStyleIdx="0" presStyleCnt="3"/>
      <dgm:spPr/>
    </dgm:pt>
    <dgm:pt modelId="{7C4AC9CC-6689-4A06-9990-7D074BA440FF}" type="pres">
      <dgm:prSet presAssocID="{E2F4C67C-9BC7-4601-B806-84AC54B350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C9C4914-AE98-4E46-997D-38A31E998AA6}" type="pres">
      <dgm:prSet presAssocID="{E2F4C67C-9BC7-4601-B806-84AC54B350D6}" presName="spaceRect" presStyleCnt="0"/>
      <dgm:spPr/>
    </dgm:pt>
    <dgm:pt modelId="{071D0242-7621-4485-9AF4-94F2A4C13873}" type="pres">
      <dgm:prSet presAssocID="{E2F4C67C-9BC7-4601-B806-84AC54B350D6}" presName="parTx" presStyleLbl="revTx" presStyleIdx="0" presStyleCnt="3">
        <dgm:presLayoutVars>
          <dgm:chMax val="0"/>
          <dgm:chPref val="0"/>
        </dgm:presLayoutVars>
      </dgm:prSet>
      <dgm:spPr/>
    </dgm:pt>
    <dgm:pt modelId="{5A1577D2-834A-4676-BC8B-E303086F324F}" type="pres">
      <dgm:prSet presAssocID="{B6948FE5-D52B-434B-9E92-1990D1EC913D}" presName="sibTrans" presStyleCnt="0"/>
      <dgm:spPr/>
    </dgm:pt>
    <dgm:pt modelId="{9938BE7C-370E-4697-93BD-C88992E1C63A}" type="pres">
      <dgm:prSet presAssocID="{D100FE3E-1C58-40CF-A70B-AA101BD5F8A0}" presName="compNode" presStyleCnt="0"/>
      <dgm:spPr/>
    </dgm:pt>
    <dgm:pt modelId="{AFCA574E-9293-4214-AF2F-3CE8C83306A0}" type="pres">
      <dgm:prSet presAssocID="{D100FE3E-1C58-40CF-A70B-AA101BD5F8A0}" presName="bgRect" presStyleLbl="bgShp" presStyleIdx="1" presStyleCnt="3"/>
      <dgm:spPr/>
    </dgm:pt>
    <dgm:pt modelId="{2689E5C5-C136-4D79-84DB-6D620F27B0E0}" type="pres">
      <dgm:prSet presAssocID="{D100FE3E-1C58-40CF-A70B-AA101BD5F8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33C6453-F6A1-4420-8DEE-9AB28CC418AC}" type="pres">
      <dgm:prSet presAssocID="{D100FE3E-1C58-40CF-A70B-AA101BD5F8A0}" presName="spaceRect" presStyleCnt="0"/>
      <dgm:spPr/>
    </dgm:pt>
    <dgm:pt modelId="{672DB72B-A618-46C4-9584-D6C108B2AE10}" type="pres">
      <dgm:prSet presAssocID="{D100FE3E-1C58-40CF-A70B-AA101BD5F8A0}" presName="parTx" presStyleLbl="revTx" presStyleIdx="1" presStyleCnt="3">
        <dgm:presLayoutVars>
          <dgm:chMax val="0"/>
          <dgm:chPref val="0"/>
        </dgm:presLayoutVars>
      </dgm:prSet>
      <dgm:spPr/>
    </dgm:pt>
    <dgm:pt modelId="{76077CBF-F30F-4F9B-BF7B-C889049C0348}" type="pres">
      <dgm:prSet presAssocID="{C09BC809-BDBC-4D2B-B0A4-CB04CE41C01A}" presName="sibTrans" presStyleCnt="0"/>
      <dgm:spPr/>
    </dgm:pt>
    <dgm:pt modelId="{BD765E85-2611-415A-9141-B553B94F66A4}" type="pres">
      <dgm:prSet presAssocID="{284005D9-593E-4F34-B229-46B04EC6880E}" presName="compNode" presStyleCnt="0"/>
      <dgm:spPr/>
    </dgm:pt>
    <dgm:pt modelId="{66782158-99AA-4014-BA45-0220CB8C0B7F}" type="pres">
      <dgm:prSet presAssocID="{284005D9-593E-4F34-B229-46B04EC6880E}" presName="bgRect" presStyleLbl="bgShp" presStyleIdx="2" presStyleCnt="3"/>
      <dgm:spPr/>
    </dgm:pt>
    <dgm:pt modelId="{3CF6D880-3189-4B99-8EDC-1944E24BAC93}" type="pres">
      <dgm:prSet presAssocID="{284005D9-593E-4F34-B229-46B04EC688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4D35155-AF82-4EDB-8A9B-DA923E519FCE}" type="pres">
      <dgm:prSet presAssocID="{284005D9-593E-4F34-B229-46B04EC6880E}" presName="spaceRect" presStyleCnt="0"/>
      <dgm:spPr/>
    </dgm:pt>
    <dgm:pt modelId="{FF0B6AC6-DF62-4B86-B172-5CE90639E8C7}" type="pres">
      <dgm:prSet presAssocID="{284005D9-593E-4F34-B229-46B04EC688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495F0A-6F41-44D7-9F8E-66369427EF59}" type="presOf" srcId="{D100FE3E-1C58-40CF-A70B-AA101BD5F8A0}" destId="{672DB72B-A618-46C4-9584-D6C108B2AE10}" srcOrd="0" destOrd="0" presId="urn:microsoft.com/office/officeart/2018/2/layout/IconVerticalSolidList"/>
    <dgm:cxn modelId="{F4E09612-DFCE-4861-947C-5AFD5E0E6424}" type="presOf" srcId="{284005D9-593E-4F34-B229-46B04EC6880E}" destId="{FF0B6AC6-DF62-4B86-B172-5CE90639E8C7}" srcOrd="0" destOrd="0" presId="urn:microsoft.com/office/officeart/2018/2/layout/IconVerticalSolidList"/>
    <dgm:cxn modelId="{4808A017-24AA-4D59-89F6-70ABCA43CF2D}" srcId="{71C9C04F-C759-4E7F-91CB-00FE8E3F657C}" destId="{284005D9-593E-4F34-B229-46B04EC6880E}" srcOrd="2" destOrd="0" parTransId="{AFFFC1DC-E0EA-45EE-AA04-6AAA2439A1EB}" sibTransId="{9769057A-1230-4216-B266-471650676041}"/>
    <dgm:cxn modelId="{3605C54A-22CA-41F0-8C3F-53B1AFD2D0E8}" type="presOf" srcId="{71C9C04F-C759-4E7F-91CB-00FE8E3F657C}" destId="{87F0E9EB-3F4B-4966-85C5-BC39757E5C6C}" srcOrd="0" destOrd="0" presId="urn:microsoft.com/office/officeart/2018/2/layout/IconVerticalSolidList"/>
    <dgm:cxn modelId="{19B9CA91-EF9B-4897-BDD9-8DF3C97F8856}" srcId="{71C9C04F-C759-4E7F-91CB-00FE8E3F657C}" destId="{D100FE3E-1C58-40CF-A70B-AA101BD5F8A0}" srcOrd="1" destOrd="0" parTransId="{215DA136-CDDD-4AE1-9125-28AB68796745}" sibTransId="{C09BC809-BDBC-4D2B-B0A4-CB04CE41C01A}"/>
    <dgm:cxn modelId="{756611AE-4D39-4552-B172-D6ABB1BC2B81}" srcId="{71C9C04F-C759-4E7F-91CB-00FE8E3F657C}" destId="{E2F4C67C-9BC7-4601-B806-84AC54B350D6}" srcOrd="0" destOrd="0" parTransId="{C6EB6C09-0231-4D18-B9E7-09DE81909843}" sibTransId="{B6948FE5-D52B-434B-9E92-1990D1EC913D}"/>
    <dgm:cxn modelId="{062E31B2-5701-4DC3-9D94-029F13B7B7B6}" type="presOf" srcId="{E2F4C67C-9BC7-4601-B806-84AC54B350D6}" destId="{071D0242-7621-4485-9AF4-94F2A4C13873}" srcOrd="0" destOrd="0" presId="urn:microsoft.com/office/officeart/2018/2/layout/IconVerticalSolidList"/>
    <dgm:cxn modelId="{DFB73426-0544-40B9-B8C8-C6A5052D3DB7}" type="presParOf" srcId="{87F0E9EB-3F4B-4966-85C5-BC39757E5C6C}" destId="{7CBC0136-4397-4BAB-AC84-F43D7A8DB18C}" srcOrd="0" destOrd="0" presId="urn:microsoft.com/office/officeart/2018/2/layout/IconVerticalSolidList"/>
    <dgm:cxn modelId="{BE3FA31E-CFED-4B98-BFA0-8F6E658FA740}" type="presParOf" srcId="{7CBC0136-4397-4BAB-AC84-F43D7A8DB18C}" destId="{53A30BA3-8A1E-4346-AA36-DE6B262580C1}" srcOrd="0" destOrd="0" presId="urn:microsoft.com/office/officeart/2018/2/layout/IconVerticalSolidList"/>
    <dgm:cxn modelId="{BB43F4D9-9ABF-4860-98FA-070DEA59D340}" type="presParOf" srcId="{7CBC0136-4397-4BAB-AC84-F43D7A8DB18C}" destId="{7C4AC9CC-6689-4A06-9990-7D074BA440FF}" srcOrd="1" destOrd="0" presId="urn:microsoft.com/office/officeart/2018/2/layout/IconVerticalSolidList"/>
    <dgm:cxn modelId="{6787ED6A-1FDE-4875-893B-B6563EBDFDEA}" type="presParOf" srcId="{7CBC0136-4397-4BAB-AC84-F43D7A8DB18C}" destId="{0C9C4914-AE98-4E46-997D-38A31E998AA6}" srcOrd="2" destOrd="0" presId="urn:microsoft.com/office/officeart/2018/2/layout/IconVerticalSolidList"/>
    <dgm:cxn modelId="{955ACDEA-36F8-468E-B639-B6ED470E7565}" type="presParOf" srcId="{7CBC0136-4397-4BAB-AC84-F43D7A8DB18C}" destId="{071D0242-7621-4485-9AF4-94F2A4C13873}" srcOrd="3" destOrd="0" presId="urn:microsoft.com/office/officeart/2018/2/layout/IconVerticalSolidList"/>
    <dgm:cxn modelId="{B3C5B1D1-A285-4864-BC72-2030C9BDC436}" type="presParOf" srcId="{87F0E9EB-3F4B-4966-85C5-BC39757E5C6C}" destId="{5A1577D2-834A-4676-BC8B-E303086F324F}" srcOrd="1" destOrd="0" presId="urn:microsoft.com/office/officeart/2018/2/layout/IconVerticalSolidList"/>
    <dgm:cxn modelId="{8F63A3A7-CAE4-45E5-9361-30832A9DE700}" type="presParOf" srcId="{87F0E9EB-3F4B-4966-85C5-BC39757E5C6C}" destId="{9938BE7C-370E-4697-93BD-C88992E1C63A}" srcOrd="2" destOrd="0" presId="urn:microsoft.com/office/officeart/2018/2/layout/IconVerticalSolidList"/>
    <dgm:cxn modelId="{FBAB635B-BC7F-42D4-936B-ADC54344A515}" type="presParOf" srcId="{9938BE7C-370E-4697-93BD-C88992E1C63A}" destId="{AFCA574E-9293-4214-AF2F-3CE8C83306A0}" srcOrd="0" destOrd="0" presId="urn:microsoft.com/office/officeart/2018/2/layout/IconVerticalSolidList"/>
    <dgm:cxn modelId="{35FF350A-F4E1-4A8E-BA3C-E584FA70847E}" type="presParOf" srcId="{9938BE7C-370E-4697-93BD-C88992E1C63A}" destId="{2689E5C5-C136-4D79-84DB-6D620F27B0E0}" srcOrd="1" destOrd="0" presId="urn:microsoft.com/office/officeart/2018/2/layout/IconVerticalSolidList"/>
    <dgm:cxn modelId="{84CEE1E7-71D9-40B7-89A5-FCE9B2B4ABAE}" type="presParOf" srcId="{9938BE7C-370E-4697-93BD-C88992E1C63A}" destId="{833C6453-F6A1-4420-8DEE-9AB28CC418AC}" srcOrd="2" destOrd="0" presId="urn:microsoft.com/office/officeart/2018/2/layout/IconVerticalSolidList"/>
    <dgm:cxn modelId="{9AC729BE-6E92-4F50-8CEC-7327013B9F1D}" type="presParOf" srcId="{9938BE7C-370E-4697-93BD-C88992E1C63A}" destId="{672DB72B-A618-46C4-9584-D6C108B2AE10}" srcOrd="3" destOrd="0" presId="urn:microsoft.com/office/officeart/2018/2/layout/IconVerticalSolidList"/>
    <dgm:cxn modelId="{266AA4B0-CC42-4884-814A-3E00961369B4}" type="presParOf" srcId="{87F0E9EB-3F4B-4966-85C5-BC39757E5C6C}" destId="{76077CBF-F30F-4F9B-BF7B-C889049C0348}" srcOrd="3" destOrd="0" presId="urn:microsoft.com/office/officeart/2018/2/layout/IconVerticalSolidList"/>
    <dgm:cxn modelId="{DB989FA8-BF5A-4921-A96C-9B3992978ED4}" type="presParOf" srcId="{87F0E9EB-3F4B-4966-85C5-BC39757E5C6C}" destId="{BD765E85-2611-415A-9141-B553B94F66A4}" srcOrd="4" destOrd="0" presId="urn:microsoft.com/office/officeart/2018/2/layout/IconVerticalSolidList"/>
    <dgm:cxn modelId="{3B207BF1-7F86-4CC4-9BAC-2714E714AE3B}" type="presParOf" srcId="{BD765E85-2611-415A-9141-B553B94F66A4}" destId="{66782158-99AA-4014-BA45-0220CB8C0B7F}" srcOrd="0" destOrd="0" presId="urn:microsoft.com/office/officeart/2018/2/layout/IconVerticalSolidList"/>
    <dgm:cxn modelId="{5E288774-5550-4539-BEA2-889CADC98339}" type="presParOf" srcId="{BD765E85-2611-415A-9141-B553B94F66A4}" destId="{3CF6D880-3189-4B99-8EDC-1944E24BAC93}" srcOrd="1" destOrd="0" presId="urn:microsoft.com/office/officeart/2018/2/layout/IconVerticalSolidList"/>
    <dgm:cxn modelId="{3FE2B383-CBEC-4CD6-AC2C-DC970D9AE112}" type="presParOf" srcId="{BD765E85-2611-415A-9141-B553B94F66A4}" destId="{54D35155-AF82-4EDB-8A9B-DA923E519FCE}" srcOrd="2" destOrd="0" presId="urn:microsoft.com/office/officeart/2018/2/layout/IconVerticalSolidList"/>
    <dgm:cxn modelId="{C816C035-5B71-4F74-81C6-3F60B5974C9B}" type="presParOf" srcId="{BD765E85-2611-415A-9141-B553B94F66A4}" destId="{FF0B6AC6-DF62-4B86-B172-5CE90639E8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200049-9A41-4741-BD69-9D3872F4F4A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A53E66-8176-455B-BCE5-DEFBAFD14057}">
      <dgm:prSet/>
      <dgm:spPr/>
      <dgm:t>
        <a:bodyPr/>
        <a:lstStyle/>
        <a:p>
          <a:r>
            <a:rPr lang="en-US"/>
            <a:t>Apply for an Emergency Loan</a:t>
          </a:r>
        </a:p>
      </dgm:t>
    </dgm:pt>
    <dgm:pt modelId="{BA6E9943-93F7-4CED-882E-B394CD680655}" type="parTrans" cxnId="{6F86C202-C06F-4234-B8E6-43C7006B59AA}">
      <dgm:prSet/>
      <dgm:spPr/>
      <dgm:t>
        <a:bodyPr/>
        <a:lstStyle/>
        <a:p>
          <a:endParaRPr lang="en-US"/>
        </a:p>
      </dgm:t>
    </dgm:pt>
    <dgm:pt modelId="{3104D2E3-2E20-4ED8-A3EF-ACF404F5886B}" type="sibTrans" cxnId="{6F86C202-C06F-4234-B8E6-43C7006B59AA}">
      <dgm:prSet/>
      <dgm:spPr/>
      <dgm:t>
        <a:bodyPr/>
        <a:lstStyle/>
        <a:p>
          <a:endParaRPr lang="en-US"/>
        </a:p>
      </dgm:t>
    </dgm:pt>
    <dgm:pt modelId="{421E9BCE-DF20-4173-9C44-561C6E97A5AC}">
      <dgm:prSet/>
      <dgm:spPr/>
      <dgm:t>
        <a:bodyPr/>
        <a:lstStyle/>
        <a:p>
          <a:r>
            <a:rPr lang="en-US" dirty="0"/>
            <a:t>Pros : Low Rates and Longer Paybacks</a:t>
          </a:r>
        </a:p>
      </dgm:t>
    </dgm:pt>
    <dgm:pt modelId="{FCBE2964-54D5-4C28-B606-3C0130745F41}" type="parTrans" cxnId="{603F0FBF-06C4-49EA-A6C9-B18C1D67B85B}">
      <dgm:prSet/>
      <dgm:spPr/>
      <dgm:t>
        <a:bodyPr/>
        <a:lstStyle/>
        <a:p>
          <a:endParaRPr lang="en-US"/>
        </a:p>
      </dgm:t>
    </dgm:pt>
    <dgm:pt modelId="{16CCE048-E9EF-4F81-B63D-1BE836F3E1DA}" type="sibTrans" cxnId="{603F0FBF-06C4-49EA-A6C9-B18C1D67B85B}">
      <dgm:prSet/>
      <dgm:spPr/>
      <dgm:t>
        <a:bodyPr/>
        <a:lstStyle/>
        <a:p>
          <a:endParaRPr lang="en-US"/>
        </a:p>
      </dgm:t>
    </dgm:pt>
    <dgm:pt modelId="{B8D9ED42-76EA-4693-A4E8-978B271C74D9}">
      <dgm:prSet/>
      <dgm:spPr/>
      <dgm:t>
        <a:bodyPr/>
        <a:lstStyle/>
        <a:p>
          <a:r>
            <a:rPr lang="en-US" dirty="0"/>
            <a:t>Cons: Expected to be slow and complex process : there will be no buffer between you and the government</a:t>
          </a:r>
        </a:p>
      </dgm:t>
    </dgm:pt>
    <dgm:pt modelId="{6B8FB5FF-8FF8-4CA3-A41F-2FE31AE29220}" type="parTrans" cxnId="{3B8CC04D-8D2C-4706-93B3-C5E493CDAC97}">
      <dgm:prSet/>
      <dgm:spPr/>
      <dgm:t>
        <a:bodyPr/>
        <a:lstStyle/>
        <a:p>
          <a:endParaRPr lang="en-US"/>
        </a:p>
      </dgm:t>
    </dgm:pt>
    <dgm:pt modelId="{34F52A7E-67CC-4930-AF6F-5F638D8C9CC6}" type="sibTrans" cxnId="{3B8CC04D-8D2C-4706-93B3-C5E493CDAC97}">
      <dgm:prSet/>
      <dgm:spPr/>
      <dgm:t>
        <a:bodyPr/>
        <a:lstStyle/>
        <a:p>
          <a:endParaRPr lang="en-US"/>
        </a:p>
      </dgm:t>
    </dgm:pt>
    <dgm:pt modelId="{4603C5A5-C75C-4092-87F0-4AE6F304D7D1}">
      <dgm:prSet/>
      <dgm:spPr/>
      <dgm:t>
        <a:bodyPr/>
        <a:lstStyle/>
        <a:p>
          <a:r>
            <a:rPr lang="en-US"/>
            <a:t>Leverage an Existing SBA Lender</a:t>
          </a:r>
        </a:p>
      </dgm:t>
    </dgm:pt>
    <dgm:pt modelId="{1D99F88D-4BAD-4704-A565-813C927A17F0}" type="parTrans" cxnId="{FC503C77-0B81-4BB7-85FA-0B6973FEBE35}">
      <dgm:prSet/>
      <dgm:spPr/>
      <dgm:t>
        <a:bodyPr/>
        <a:lstStyle/>
        <a:p>
          <a:endParaRPr lang="en-US"/>
        </a:p>
      </dgm:t>
    </dgm:pt>
    <dgm:pt modelId="{99F14BEC-0AA3-464A-9827-90E2E3477F7E}" type="sibTrans" cxnId="{FC503C77-0B81-4BB7-85FA-0B6973FEBE35}">
      <dgm:prSet/>
      <dgm:spPr/>
      <dgm:t>
        <a:bodyPr/>
        <a:lstStyle/>
        <a:p>
          <a:endParaRPr lang="en-US"/>
        </a:p>
      </dgm:t>
    </dgm:pt>
    <dgm:pt modelId="{671095E8-B8AE-45D6-8876-96FDB959A374}">
      <dgm:prSet/>
      <dgm:spPr/>
      <dgm:t>
        <a:bodyPr/>
        <a:lstStyle/>
        <a:p>
          <a:r>
            <a:rPr lang="en-US" dirty="0"/>
            <a:t>Pros : Will likely get you to the finish line faster</a:t>
          </a:r>
        </a:p>
      </dgm:t>
    </dgm:pt>
    <dgm:pt modelId="{45A233DA-3CF1-427F-9B6F-28D401D7F109}" type="parTrans" cxnId="{6C047690-0830-44B9-9174-CCDE48D6F227}">
      <dgm:prSet/>
      <dgm:spPr/>
      <dgm:t>
        <a:bodyPr/>
        <a:lstStyle/>
        <a:p>
          <a:endParaRPr lang="en-US"/>
        </a:p>
      </dgm:t>
    </dgm:pt>
    <dgm:pt modelId="{6F324094-FA43-4645-ACA7-A1EE79015801}" type="sibTrans" cxnId="{6C047690-0830-44B9-9174-CCDE48D6F227}">
      <dgm:prSet/>
      <dgm:spPr/>
      <dgm:t>
        <a:bodyPr/>
        <a:lstStyle/>
        <a:p>
          <a:endParaRPr lang="en-US"/>
        </a:p>
      </dgm:t>
    </dgm:pt>
    <dgm:pt modelId="{64150A1C-F353-42B2-B966-C56A3376C690}">
      <dgm:prSet/>
      <dgm:spPr/>
      <dgm:t>
        <a:bodyPr/>
        <a:lstStyle/>
        <a:p>
          <a:r>
            <a:rPr lang="en-US" dirty="0"/>
            <a:t>Cons: Rates will be higher and payback faster then emergency loans</a:t>
          </a:r>
        </a:p>
      </dgm:t>
    </dgm:pt>
    <dgm:pt modelId="{1449385F-862B-4CD4-B80E-E01EDD6F0A7A}" type="parTrans" cxnId="{350860BD-15CF-40CD-B0D9-78F112A48C9B}">
      <dgm:prSet/>
      <dgm:spPr/>
      <dgm:t>
        <a:bodyPr/>
        <a:lstStyle/>
        <a:p>
          <a:endParaRPr lang="en-US"/>
        </a:p>
      </dgm:t>
    </dgm:pt>
    <dgm:pt modelId="{66599513-3310-475F-8FD6-3CE7EFC49543}" type="sibTrans" cxnId="{350860BD-15CF-40CD-B0D9-78F112A48C9B}">
      <dgm:prSet/>
      <dgm:spPr/>
      <dgm:t>
        <a:bodyPr/>
        <a:lstStyle/>
        <a:p>
          <a:endParaRPr lang="en-US"/>
        </a:p>
      </dgm:t>
    </dgm:pt>
    <dgm:pt modelId="{6CD4B017-92EE-4BE9-BAFB-78B75C0E2A72}">
      <dgm:prSet/>
      <dgm:spPr/>
      <dgm:t>
        <a:bodyPr/>
        <a:lstStyle/>
        <a:p>
          <a:r>
            <a:rPr lang="en-US"/>
            <a:t>Reality : Same SBA rules apply as yesterday</a:t>
          </a:r>
        </a:p>
      </dgm:t>
    </dgm:pt>
    <dgm:pt modelId="{F9330AF1-3A3F-4736-A794-416751D29D2F}" type="parTrans" cxnId="{08C1D0AD-F95E-4A7F-97FA-245A58AAD7A0}">
      <dgm:prSet/>
      <dgm:spPr/>
      <dgm:t>
        <a:bodyPr/>
        <a:lstStyle/>
        <a:p>
          <a:endParaRPr lang="en-US"/>
        </a:p>
      </dgm:t>
    </dgm:pt>
    <dgm:pt modelId="{65F8290D-6879-43C8-B2FA-7B5B337BDB9B}" type="sibTrans" cxnId="{08C1D0AD-F95E-4A7F-97FA-245A58AAD7A0}">
      <dgm:prSet/>
      <dgm:spPr/>
      <dgm:t>
        <a:bodyPr/>
        <a:lstStyle/>
        <a:p>
          <a:endParaRPr lang="en-US"/>
        </a:p>
      </dgm:t>
    </dgm:pt>
    <dgm:pt modelId="{1CC01F6D-0AE8-4F04-B2B4-97C09A5C5350}">
      <dgm:prSet/>
      <dgm:spPr/>
      <dgm:t>
        <a:bodyPr/>
        <a:lstStyle/>
        <a:p>
          <a:r>
            <a:rPr lang="en-US"/>
            <a:t>Options are not Mutually Exclusive</a:t>
          </a:r>
        </a:p>
      </dgm:t>
    </dgm:pt>
    <dgm:pt modelId="{E63AB3F6-2872-45A5-8B85-2F06D58FAAEE}" type="parTrans" cxnId="{B2842D88-87B8-45E5-A4F4-8A943D87645A}">
      <dgm:prSet/>
      <dgm:spPr/>
      <dgm:t>
        <a:bodyPr/>
        <a:lstStyle/>
        <a:p>
          <a:endParaRPr lang="en-US"/>
        </a:p>
      </dgm:t>
    </dgm:pt>
    <dgm:pt modelId="{C70D7C8B-A03A-4084-B244-F160A7067225}" type="sibTrans" cxnId="{B2842D88-87B8-45E5-A4F4-8A943D87645A}">
      <dgm:prSet/>
      <dgm:spPr/>
      <dgm:t>
        <a:bodyPr/>
        <a:lstStyle/>
        <a:p>
          <a:endParaRPr lang="en-US"/>
        </a:p>
      </dgm:t>
    </dgm:pt>
    <dgm:pt modelId="{64A44FF9-E9BC-47CD-A881-DC928A7C4285}" type="pres">
      <dgm:prSet presAssocID="{7C200049-9A41-4741-BD69-9D3872F4F4A8}" presName="linear" presStyleCnt="0">
        <dgm:presLayoutVars>
          <dgm:dir/>
          <dgm:animLvl val="lvl"/>
          <dgm:resizeHandles val="exact"/>
        </dgm:presLayoutVars>
      </dgm:prSet>
      <dgm:spPr/>
    </dgm:pt>
    <dgm:pt modelId="{DBBB5CFD-3E1E-4409-9823-D5287517F76C}" type="pres">
      <dgm:prSet presAssocID="{0EA53E66-8176-455B-BCE5-DEFBAFD14057}" presName="parentLin" presStyleCnt="0"/>
      <dgm:spPr/>
    </dgm:pt>
    <dgm:pt modelId="{AA42BC2B-5C47-4F53-8DAB-188992686765}" type="pres">
      <dgm:prSet presAssocID="{0EA53E66-8176-455B-BCE5-DEFBAFD14057}" presName="parentLeftMargin" presStyleLbl="node1" presStyleIdx="0" presStyleCnt="4"/>
      <dgm:spPr/>
    </dgm:pt>
    <dgm:pt modelId="{3ADBFD72-47A6-4DEF-9F7F-B27D6C43BD8C}" type="pres">
      <dgm:prSet presAssocID="{0EA53E66-8176-455B-BCE5-DEFBAFD140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8A1E65-1A80-4FAA-BA88-6AC7260917A2}" type="pres">
      <dgm:prSet presAssocID="{0EA53E66-8176-455B-BCE5-DEFBAFD14057}" presName="negativeSpace" presStyleCnt="0"/>
      <dgm:spPr/>
    </dgm:pt>
    <dgm:pt modelId="{2B3D6D2E-C9E5-4134-8F64-5408C7DA246C}" type="pres">
      <dgm:prSet presAssocID="{0EA53E66-8176-455B-BCE5-DEFBAFD14057}" presName="childText" presStyleLbl="conFgAcc1" presStyleIdx="0" presStyleCnt="4">
        <dgm:presLayoutVars>
          <dgm:bulletEnabled val="1"/>
        </dgm:presLayoutVars>
      </dgm:prSet>
      <dgm:spPr/>
    </dgm:pt>
    <dgm:pt modelId="{9B3C8B14-A86A-4B12-A428-34EC5D474D03}" type="pres">
      <dgm:prSet presAssocID="{3104D2E3-2E20-4ED8-A3EF-ACF404F5886B}" presName="spaceBetweenRectangles" presStyleCnt="0"/>
      <dgm:spPr/>
    </dgm:pt>
    <dgm:pt modelId="{69B87BD4-1576-4A8A-A75B-0140370AE0BB}" type="pres">
      <dgm:prSet presAssocID="{4603C5A5-C75C-4092-87F0-4AE6F304D7D1}" presName="parentLin" presStyleCnt="0"/>
      <dgm:spPr/>
    </dgm:pt>
    <dgm:pt modelId="{18170046-3187-41C6-BD49-C7BAF4417DCF}" type="pres">
      <dgm:prSet presAssocID="{4603C5A5-C75C-4092-87F0-4AE6F304D7D1}" presName="parentLeftMargin" presStyleLbl="node1" presStyleIdx="0" presStyleCnt="4"/>
      <dgm:spPr/>
    </dgm:pt>
    <dgm:pt modelId="{0FABCA96-9885-4B1D-9F1F-7453DAB17B7C}" type="pres">
      <dgm:prSet presAssocID="{4603C5A5-C75C-4092-87F0-4AE6F304D7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482BC6-173E-4F16-B41F-74B0FB3B619A}" type="pres">
      <dgm:prSet presAssocID="{4603C5A5-C75C-4092-87F0-4AE6F304D7D1}" presName="negativeSpace" presStyleCnt="0"/>
      <dgm:spPr/>
    </dgm:pt>
    <dgm:pt modelId="{9D033AAA-08F7-4CFD-BD00-7986D1D364D4}" type="pres">
      <dgm:prSet presAssocID="{4603C5A5-C75C-4092-87F0-4AE6F304D7D1}" presName="childText" presStyleLbl="conFgAcc1" presStyleIdx="1" presStyleCnt="4">
        <dgm:presLayoutVars>
          <dgm:bulletEnabled val="1"/>
        </dgm:presLayoutVars>
      </dgm:prSet>
      <dgm:spPr/>
    </dgm:pt>
    <dgm:pt modelId="{9A16CA31-8DF7-4701-90BB-E562DE9E1CA5}" type="pres">
      <dgm:prSet presAssocID="{99F14BEC-0AA3-464A-9827-90E2E3477F7E}" presName="spaceBetweenRectangles" presStyleCnt="0"/>
      <dgm:spPr/>
    </dgm:pt>
    <dgm:pt modelId="{05CEA45E-25F7-43B5-BC02-AC4655CDBD09}" type="pres">
      <dgm:prSet presAssocID="{6CD4B017-92EE-4BE9-BAFB-78B75C0E2A72}" presName="parentLin" presStyleCnt="0"/>
      <dgm:spPr/>
    </dgm:pt>
    <dgm:pt modelId="{14DFAEE2-A8ED-412D-AF9C-1D6D8EC5A242}" type="pres">
      <dgm:prSet presAssocID="{6CD4B017-92EE-4BE9-BAFB-78B75C0E2A72}" presName="parentLeftMargin" presStyleLbl="node1" presStyleIdx="1" presStyleCnt="4"/>
      <dgm:spPr/>
    </dgm:pt>
    <dgm:pt modelId="{282F8048-5915-4E36-8484-AFC9734ADC6C}" type="pres">
      <dgm:prSet presAssocID="{6CD4B017-92EE-4BE9-BAFB-78B75C0E2A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F0C107-C5F0-4211-9DF6-42979EB4154D}" type="pres">
      <dgm:prSet presAssocID="{6CD4B017-92EE-4BE9-BAFB-78B75C0E2A72}" presName="negativeSpace" presStyleCnt="0"/>
      <dgm:spPr/>
    </dgm:pt>
    <dgm:pt modelId="{78279CAD-A208-469A-9138-2034A018FA97}" type="pres">
      <dgm:prSet presAssocID="{6CD4B017-92EE-4BE9-BAFB-78B75C0E2A72}" presName="childText" presStyleLbl="conFgAcc1" presStyleIdx="2" presStyleCnt="4">
        <dgm:presLayoutVars>
          <dgm:bulletEnabled val="1"/>
        </dgm:presLayoutVars>
      </dgm:prSet>
      <dgm:spPr/>
    </dgm:pt>
    <dgm:pt modelId="{8530E5E4-25FA-4938-B13B-80E7B48991C4}" type="pres">
      <dgm:prSet presAssocID="{65F8290D-6879-43C8-B2FA-7B5B337BDB9B}" presName="spaceBetweenRectangles" presStyleCnt="0"/>
      <dgm:spPr/>
    </dgm:pt>
    <dgm:pt modelId="{BE234A7D-EBE6-4502-95DB-9A63EB18EB0C}" type="pres">
      <dgm:prSet presAssocID="{1CC01F6D-0AE8-4F04-B2B4-97C09A5C5350}" presName="parentLin" presStyleCnt="0"/>
      <dgm:spPr/>
    </dgm:pt>
    <dgm:pt modelId="{383BCD7E-3A33-4EA6-A4F9-282F2A7BED3A}" type="pres">
      <dgm:prSet presAssocID="{1CC01F6D-0AE8-4F04-B2B4-97C09A5C5350}" presName="parentLeftMargin" presStyleLbl="node1" presStyleIdx="2" presStyleCnt="4"/>
      <dgm:spPr/>
    </dgm:pt>
    <dgm:pt modelId="{05153A8E-B877-44C7-9C3F-587CEA1D6EE3}" type="pres">
      <dgm:prSet presAssocID="{1CC01F6D-0AE8-4F04-B2B4-97C09A5C53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E102EBC-F105-42A8-99FF-44BC016C0BB8}" type="pres">
      <dgm:prSet presAssocID="{1CC01F6D-0AE8-4F04-B2B4-97C09A5C5350}" presName="negativeSpace" presStyleCnt="0"/>
      <dgm:spPr/>
    </dgm:pt>
    <dgm:pt modelId="{E8F9160B-B290-49AE-A60F-C11248F48BEC}" type="pres">
      <dgm:prSet presAssocID="{1CC01F6D-0AE8-4F04-B2B4-97C09A5C53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86C202-C06F-4234-B8E6-43C7006B59AA}" srcId="{7C200049-9A41-4741-BD69-9D3872F4F4A8}" destId="{0EA53E66-8176-455B-BCE5-DEFBAFD14057}" srcOrd="0" destOrd="0" parTransId="{BA6E9943-93F7-4CED-882E-B394CD680655}" sibTransId="{3104D2E3-2E20-4ED8-A3EF-ACF404F5886B}"/>
    <dgm:cxn modelId="{1F272507-03D1-40C9-BDB0-A62C9CAB5F44}" type="presOf" srcId="{4603C5A5-C75C-4092-87F0-4AE6F304D7D1}" destId="{18170046-3187-41C6-BD49-C7BAF4417DCF}" srcOrd="0" destOrd="0" presId="urn:microsoft.com/office/officeart/2005/8/layout/list1"/>
    <dgm:cxn modelId="{545FDD22-DE31-4373-ABF6-5F83397D04E6}" type="presOf" srcId="{0EA53E66-8176-455B-BCE5-DEFBAFD14057}" destId="{3ADBFD72-47A6-4DEF-9F7F-B27D6C43BD8C}" srcOrd="1" destOrd="0" presId="urn:microsoft.com/office/officeart/2005/8/layout/list1"/>
    <dgm:cxn modelId="{5105E737-7A7D-4F4E-95A7-8F9E457B2C9B}" type="presOf" srcId="{6CD4B017-92EE-4BE9-BAFB-78B75C0E2A72}" destId="{282F8048-5915-4E36-8484-AFC9734ADC6C}" srcOrd="1" destOrd="0" presId="urn:microsoft.com/office/officeart/2005/8/layout/list1"/>
    <dgm:cxn modelId="{3B8CC04D-8D2C-4706-93B3-C5E493CDAC97}" srcId="{0EA53E66-8176-455B-BCE5-DEFBAFD14057}" destId="{B8D9ED42-76EA-4693-A4E8-978B271C74D9}" srcOrd="1" destOrd="0" parTransId="{6B8FB5FF-8FF8-4CA3-A41F-2FE31AE29220}" sibTransId="{34F52A7E-67CC-4930-AF6F-5F638D8C9CC6}"/>
    <dgm:cxn modelId="{D8093B70-715B-4845-B44F-7866F2DEB8FE}" type="presOf" srcId="{1CC01F6D-0AE8-4F04-B2B4-97C09A5C5350}" destId="{05153A8E-B877-44C7-9C3F-587CEA1D6EE3}" srcOrd="1" destOrd="0" presId="urn:microsoft.com/office/officeart/2005/8/layout/list1"/>
    <dgm:cxn modelId="{FC503C77-0B81-4BB7-85FA-0B6973FEBE35}" srcId="{7C200049-9A41-4741-BD69-9D3872F4F4A8}" destId="{4603C5A5-C75C-4092-87F0-4AE6F304D7D1}" srcOrd="1" destOrd="0" parTransId="{1D99F88D-4BAD-4704-A565-813C927A17F0}" sibTransId="{99F14BEC-0AA3-464A-9827-90E2E3477F7E}"/>
    <dgm:cxn modelId="{0817207C-0708-4447-A2F2-54242340881E}" type="presOf" srcId="{671095E8-B8AE-45D6-8876-96FDB959A374}" destId="{9D033AAA-08F7-4CFD-BD00-7986D1D364D4}" srcOrd="0" destOrd="0" presId="urn:microsoft.com/office/officeart/2005/8/layout/list1"/>
    <dgm:cxn modelId="{BFBF5F84-97D9-49A3-9767-ACBFE7A128F6}" type="presOf" srcId="{4603C5A5-C75C-4092-87F0-4AE6F304D7D1}" destId="{0FABCA96-9885-4B1D-9F1F-7453DAB17B7C}" srcOrd="1" destOrd="0" presId="urn:microsoft.com/office/officeart/2005/8/layout/list1"/>
    <dgm:cxn modelId="{B2842D88-87B8-45E5-A4F4-8A943D87645A}" srcId="{7C200049-9A41-4741-BD69-9D3872F4F4A8}" destId="{1CC01F6D-0AE8-4F04-B2B4-97C09A5C5350}" srcOrd="3" destOrd="0" parTransId="{E63AB3F6-2872-45A5-8B85-2F06D58FAAEE}" sibTransId="{C70D7C8B-A03A-4084-B244-F160A7067225}"/>
    <dgm:cxn modelId="{6C047690-0830-44B9-9174-CCDE48D6F227}" srcId="{4603C5A5-C75C-4092-87F0-4AE6F304D7D1}" destId="{671095E8-B8AE-45D6-8876-96FDB959A374}" srcOrd="0" destOrd="0" parTransId="{45A233DA-3CF1-427F-9B6F-28D401D7F109}" sibTransId="{6F324094-FA43-4645-ACA7-A1EE79015801}"/>
    <dgm:cxn modelId="{08C1D0AD-F95E-4A7F-97FA-245A58AAD7A0}" srcId="{7C200049-9A41-4741-BD69-9D3872F4F4A8}" destId="{6CD4B017-92EE-4BE9-BAFB-78B75C0E2A72}" srcOrd="2" destOrd="0" parTransId="{F9330AF1-3A3F-4736-A794-416751D29D2F}" sibTransId="{65F8290D-6879-43C8-B2FA-7B5B337BDB9B}"/>
    <dgm:cxn modelId="{350860BD-15CF-40CD-B0D9-78F112A48C9B}" srcId="{4603C5A5-C75C-4092-87F0-4AE6F304D7D1}" destId="{64150A1C-F353-42B2-B966-C56A3376C690}" srcOrd="1" destOrd="0" parTransId="{1449385F-862B-4CD4-B80E-E01EDD6F0A7A}" sibTransId="{66599513-3310-475F-8FD6-3CE7EFC49543}"/>
    <dgm:cxn modelId="{603F0FBF-06C4-49EA-A6C9-B18C1D67B85B}" srcId="{0EA53E66-8176-455B-BCE5-DEFBAFD14057}" destId="{421E9BCE-DF20-4173-9C44-561C6E97A5AC}" srcOrd="0" destOrd="0" parTransId="{FCBE2964-54D5-4C28-B606-3C0130745F41}" sibTransId="{16CCE048-E9EF-4F81-B63D-1BE836F3E1DA}"/>
    <dgm:cxn modelId="{E13388DA-66D0-4BAF-A485-4C1F8E604662}" type="presOf" srcId="{6CD4B017-92EE-4BE9-BAFB-78B75C0E2A72}" destId="{14DFAEE2-A8ED-412D-AF9C-1D6D8EC5A242}" srcOrd="0" destOrd="0" presId="urn:microsoft.com/office/officeart/2005/8/layout/list1"/>
    <dgm:cxn modelId="{8CED07E8-D1C0-411B-B9A5-FB5FEEA34A89}" type="presOf" srcId="{64150A1C-F353-42B2-B966-C56A3376C690}" destId="{9D033AAA-08F7-4CFD-BD00-7986D1D364D4}" srcOrd="0" destOrd="1" presId="urn:microsoft.com/office/officeart/2005/8/layout/list1"/>
    <dgm:cxn modelId="{D9B8B5EA-2D3E-4D6E-8A41-A8EA4FB9FBC0}" type="presOf" srcId="{421E9BCE-DF20-4173-9C44-561C6E97A5AC}" destId="{2B3D6D2E-C9E5-4134-8F64-5408C7DA246C}" srcOrd="0" destOrd="0" presId="urn:microsoft.com/office/officeart/2005/8/layout/list1"/>
    <dgm:cxn modelId="{3AEEAEF1-D443-4F0E-B009-4CCDB81492AF}" type="presOf" srcId="{1CC01F6D-0AE8-4F04-B2B4-97C09A5C5350}" destId="{383BCD7E-3A33-4EA6-A4F9-282F2A7BED3A}" srcOrd="0" destOrd="0" presId="urn:microsoft.com/office/officeart/2005/8/layout/list1"/>
    <dgm:cxn modelId="{29B843F3-7164-414A-9C86-638B458DE6F7}" type="presOf" srcId="{7C200049-9A41-4741-BD69-9D3872F4F4A8}" destId="{64A44FF9-E9BC-47CD-A881-DC928A7C4285}" srcOrd="0" destOrd="0" presId="urn:microsoft.com/office/officeart/2005/8/layout/list1"/>
    <dgm:cxn modelId="{DA76FFF9-E603-4A74-91E7-E2C7910F7A17}" type="presOf" srcId="{0EA53E66-8176-455B-BCE5-DEFBAFD14057}" destId="{AA42BC2B-5C47-4F53-8DAB-188992686765}" srcOrd="0" destOrd="0" presId="urn:microsoft.com/office/officeart/2005/8/layout/list1"/>
    <dgm:cxn modelId="{01519EFC-78C3-4150-A073-E212D8DC794E}" type="presOf" srcId="{B8D9ED42-76EA-4693-A4E8-978B271C74D9}" destId="{2B3D6D2E-C9E5-4134-8F64-5408C7DA246C}" srcOrd="0" destOrd="1" presId="urn:microsoft.com/office/officeart/2005/8/layout/list1"/>
    <dgm:cxn modelId="{190EDFFE-D00E-4C83-B7B9-DD68959B255A}" type="presParOf" srcId="{64A44FF9-E9BC-47CD-A881-DC928A7C4285}" destId="{DBBB5CFD-3E1E-4409-9823-D5287517F76C}" srcOrd="0" destOrd="0" presId="urn:microsoft.com/office/officeart/2005/8/layout/list1"/>
    <dgm:cxn modelId="{137CEDB0-B7A3-46EA-BA0C-D3AC0862F45D}" type="presParOf" srcId="{DBBB5CFD-3E1E-4409-9823-D5287517F76C}" destId="{AA42BC2B-5C47-4F53-8DAB-188992686765}" srcOrd="0" destOrd="0" presId="urn:microsoft.com/office/officeart/2005/8/layout/list1"/>
    <dgm:cxn modelId="{FF6C3C45-E66D-41D0-A260-8ACF0E5FC427}" type="presParOf" srcId="{DBBB5CFD-3E1E-4409-9823-D5287517F76C}" destId="{3ADBFD72-47A6-4DEF-9F7F-B27D6C43BD8C}" srcOrd="1" destOrd="0" presId="urn:microsoft.com/office/officeart/2005/8/layout/list1"/>
    <dgm:cxn modelId="{B2545369-DA27-4762-AFC1-9F44C4812E9C}" type="presParOf" srcId="{64A44FF9-E9BC-47CD-A881-DC928A7C4285}" destId="{078A1E65-1A80-4FAA-BA88-6AC7260917A2}" srcOrd="1" destOrd="0" presId="urn:microsoft.com/office/officeart/2005/8/layout/list1"/>
    <dgm:cxn modelId="{CDFCF205-372F-42B6-8F6F-A4E968E8B4E8}" type="presParOf" srcId="{64A44FF9-E9BC-47CD-A881-DC928A7C4285}" destId="{2B3D6D2E-C9E5-4134-8F64-5408C7DA246C}" srcOrd="2" destOrd="0" presId="urn:microsoft.com/office/officeart/2005/8/layout/list1"/>
    <dgm:cxn modelId="{0FEC34EA-3FFF-4C29-867D-A5E904FFD7C1}" type="presParOf" srcId="{64A44FF9-E9BC-47CD-A881-DC928A7C4285}" destId="{9B3C8B14-A86A-4B12-A428-34EC5D474D03}" srcOrd="3" destOrd="0" presId="urn:microsoft.com/office/officeart/2005/8/layout/list1"/>
    <dgm:cxn modelId="{039A49B1-0CF5-4256-B3D2-C3A53A9D0597}" type="presParOf" srcId="{64A44FF9-E9BC-47CD-A881-DC928A7C4285}" destId="{69B87BD4-1576-4A8A-A75B-0140370AE0BB}" srcOrd="4" destOrd="0" presId="urn:microsoft.com/office/officeart/2005/8/layout/list1"/>
    <dgm:cxn modelId="{4247D4AE-DBC3-4D2D-9582-B7AFF876C11D}" type="presParOf" srcId="{69B87BD4-1576-4A8A-A75B-0140370AE0BB}" destId="{18170046-3187-41C6-BD49-C7BAF4417DCF}" srcOrd="0" destOrd="0" presId="urn:microsoft.com/office/officeart/2005/8/layout/list1"/>
    <dgm:cxn modelId="{EC6331EA-5C27-4049-95C3-F0E2FF32230A}" type="presParOf" srcId="{69B87BD4-1576-4A8A-A75B-0140370AE0BB}" destId="{0FABCA96-9885-4B1D-9F1F-7453DAB17B7C}" srcOrd="1" destOrd="0" presId="urn:microsoft.com/office/officeart/2005/8/layout/list1"/>
    <dgm:cxn modelId="{50F37EA1-C8F7-4DDF-A5FD-762C2E20F3D6}" type="presParOf" srcId="{64A44FF9-E9BC-47CD-A881-DC928A7C4285}" destId="{99482BC6-173E-4F16-B41F-74B0FB3B619A}" srcOrd="5" destOrd="0" presId="urn:microsoft.com/office/officeart/2005/8/layout/list1"/>
    <dgm:cxn modelId="{00D515AD-69E6-4AD7-A075-CE797825E4F0}" type="presParOf" srcId="{64A44FF9-E9BC-47CD-A881-DC928A7C4285}" destId="{9D033AAA-08F7-4CFD-BD00-7986D1D364D4}" srcOrd="6" destOrd="0" presId="urn:microsoft.com/office/officeart/2005/8/layout/list1"/>
    <dgm:cxn modelId="{9786BEFE-D6F1-41F8-B4DF-B64EE2182138}" type="presParOf" srcId="{64A44FF9-E9BC-47CD-A881-DC928A7C4285}" destId="{9A16CA31-8DF7-4701-90BB-E562DE9E1CA5}" srcOrd="7" destOrd="0" presId="urn:microsoft.com/office/officeart/2005/8/layout/list1"/>
    <dgm:cxn modelId="{C4E99E29-E6A9-43E2-9467-4821EEF33813}" type="presParOf" srcId="{64A44FF9-E9BC-47CD-A881-DC928A7C4285}" destId="{05CEA45E-25F7-43B5-BC02-AC4655CDBD09}" srcOrd="8" destOrd="0" presId="urn:microsoft.com/office/officeart/2005/8/layout/list1"/>
    <dgm:cxn modelId="{0616DAC5-B673-4F12-9A6A-64AB695D4340}" type="presParOf" srcId="{05CEA45E-25F7-43B5-BC02-AC4655CDBD09}" destId="{14DFAEE2-A8ED-412D-AF9C-1D6D8EC5A242}" srcOrd="0" destOrd="0" presId="urn:microsoft.com/office/officeart/2005/8/layout/list1"/>
    <dgm:cxn modelId="{458D3EC6-3CF0-48B4-B511-D13867742935}" type="presParOf" srcId="{05CEA45E-25F7-43B5-BC02-AC4655CDBD09}" destId="{282F8048-5915-4E36-8484-AFC9734ADC6C}" srcOrd="1" destOrd="0" presId="urn:microsoft.com/office/officeart/2005/8/layout/list1"/>
    <dgm:cxn modelId="{3731C200-F6A0-488B-B858-3E32608EE83A}" type="presParOf" srcId="{64A44FF9-E9BC-47CD-A881-DC928A7C4285}" destId="{2FF0C107-C5F0-4211-9DF6-42979EB4154D}" srcOrd="9" destOrd="0" presId="urn:microsoft.com/office/officeart/2005/8/layout/list1"/>
    <dgm:cxn modelId="{CB7ABDD2-8415-425B-A37F-4BEC60F9D61D}" type="presParOf" srcId="{64A44FF9-E9BC-47CD-A881-DC928A7C4285}" destId="{78279CAD-A208-469A-9138-2034A018FA97}" srcOrd="10" destOrd="0" presId="urn:microsoft.com/office/officeart/2005/8/layout/list1"/>
    <dgm:cxn modelId="{C11AC5F6-5069-426A-A031-4359F5B4A527}" type="presParOf" srcId="{64A44FF9-E9BC-47CD-A881-DC928A7C4285}" destId="{8530E5E4-25FA-4938-B13B-80E7B48991C4}" srcOrd="11" destOrd="0" presId="urn:microsoft.com/office/officeart/2005/8/layout/list1"/>
    <dgm:cxn modelId="{1DB67331-3287-4A3D-81C2-7122D86F52F9}" type="presParOf" srcId="{64A44FF9-E9BC-47CD-A881-DC928A7C4285}" destId="{BE234A7D-EBE6-4502-95DB-9A63EB18EB0C}" srcOrd="12" destOrd="0" presId="urn:microsoft.com/office/officeart/2005/8/layout/list1"/>
    <dgm:cxn modelId="{E34E2E18-E7C6-4B4D-8C16-69FE85AB3E40}" type="presParOf" srcId="{BE234A7D-EBE6-4502-95DB-9A63EB18EB0C}" destId="{383BCD7E-3A33-4EA6-A4F9-282F2A7BED3A}" srcOrd="0" destOrd="0" presId="urn:microsoft.com/office/officeart/2005/8/layout/list1"/>
    <dgm:cxn modelId="{0B2CD848-0577-4DEA-B418-DA6359949AB1}" type="presParOf" srcId="{BE234A7D-EBE6-4502-95DB-9A63EB18EB0C}" destId="{05153A8E-B877-44C7-9C3F-587CEA1D6EE3}" srcOrd="1" destOrd="0" presId="urn:microsoft.com/office/officeart/2005/8/layout/list1"/>
    <dgm:cxn modelId="{4A5F1A07-2086-491B-A821-83E91CFAB079}" type="presParOf" srcId="{64A44FF9-E9BC-47CD-A881-DC928A7C4285}" destId="{BE102EBC-F105-42A8-99FF-44BC016C0BB8}" srcOrd="13" destOrd="0" presId="urn:microsoft.com/office/officeart/2005/8/layout/list1"/>
    <dgm:cxn modelId="{EA4CE5DE-6321-44B7-8279-5A740EDFB8DD}" type="presParOf" srcId="{64A44FF9-E9BC-47CD-A881-DC928A7C4285}" destId="{E8F9160B-B290-49AE-A60F-C11248F48B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42A586-08EE-4C47-88E2-71C48C60453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130F53-514D-4603-B493-6BD7CB495073}">
      <dgm:prSet/>
      <dgm:spPr/>
      <dgm:t>
        <a:bodyPr/>
        <a:lstStyle/>
        <a:p>
          <a:r>
            <a:rPr lang="en-US" dirty="0"/>
            <a:t>Every individual can be eligible for up to $5 million of SBA loans</a:t>
          </a:r>
        </a:p>
      </dgm:t>
    </dgm:pt>
    <dgm:pt modelId="{E99D0C86-741F-40DE-A72C-FD99889F4840}" type="parTrans" cxnId="{A2BAD57F-69BF-47FB-BB6E-7834F441D512}">
      <dgm:prSet/>
      <dgm:spPr/>
      <dgm:t>
        <a:bodyPr/>
        <a:lstStyle/>
        <a:p>
          <a:endParaRPr lang="en-US"/>
        </a:p>
      </dgm:t>
    </dgm:pt>
    <dgm:pt modelId="{5A1ABC5D-F435-441F-B518-B0383DEE7377}" type="sibTrans" cxnId="{A2BAD57F-69BF-47FB-BB6E-7834F441D512}">
      <dgm:prSet/>
      <dgm:spPr/>
      <dgm:t>
        <a:bodyPr/>
        <a:lstStyle/>
        <a:p>
          <a:endParaRPr lang="en-US"/>
        </a:p>
      </dgm:t>
    </dgm:pt>
    <dgm:pt modelId="{7A451595-2B6F-469E-A937-7BD3D7EB25D0}">
      <dgm:prSet/>
      <dgm:spPr/>
      <dgm:t>
        <a:bodyPr/>
        <a:lstStyle/>
        <a:p>
          <a:r>
            <a:rPr lang="en-US" dirty="0"/>
            <a:t>If an individual business has a loan of &gt;$350K the SBA will require a first lien on all of your business assets and a lien on your house</a:t>
          </a:r>
        </a:p>
      </dgm:t>
    </dgm:pt>
    <dgm:pt modelId="{CC813A98-C6D6-4CFE-A424-C4069ACAFFFE}" type="parTrans" cxnId="{60B1E081-EA30-47F6-88F7-759B8F9DE637}">
      <dgm:prSet/>
      <dgm:spPr/>
      <dgm:t>
        <a:bodyPr/>
        <a:lstStyle/>
        <a:p>
          <a:endParaRPr lang="en-US"/>
        </a:p>
      </dgm:t>
    </dgm:pt>
    <dgm:pt modelId="{105BBC97-A4CB-4CEE-B0BF-EF5E5858DF59}" type="sibTrans" cxnId="{60B1E081-EA30-47F6-88F7-759B8F9DE637}">
      <dgm:prSet/>
      <dgm:spPr/>
      <dgm:t>
        <a:bodyPr/>
        <a:lstStyle/>
        <a:p>
          <a:endParaRPr lang="en-US"/>
        </a:p>
      </dgm:t>
    </dgm:pt>
    <dgm:pt modelId="{44C5A09A-C593-4157-A2D5-C70EF6D1B5B7}">
      <dgm:prSet/>
      <dgm:spPr/>
      <dgm:t>
        <a:bodyPr/>
        <a:lstStyle/>
        <a:p>
          <a:r>
            <a:rPr lang="en-US" dirty="0"/>
            <a:t>If your request is $350K or under the SBA lender can take a second lien on your business assets and is not required to take a lien on your house</a:t>
          </a:r>
        </a:p>
      </dgm:t>
    </dgm:pt>
    <dgm:pt modelId="{2A7D9633-7242-45B2-9764-F77721158F3B}" type="parTrans" cxnId="{4016541C-E10F-49DA-84AA-C8F6EB901F75}">
      <dgm:prSet/>
      <dgm:spPr/>
      <dgm:t>
        <a:bodyPr/>
        <a:lstStyle/>
        <a:p>
          <a:endParaRPr lang="en-US"/>
        </a:p>
      </dgm:t>
    </dgm:pt>
    <dgm:pt modelId="{6F0BEE49-3004-497F-A398-17B80B01E01C}" type="sibTrans" cxnId="{4016541C-E10F-49DA-84AA-C8F6EB901F75}">
      <dgm:prSet/>
      <dgm:spPr/>
      <dgm:t>
        <a:bodyPr/>
        <a:lstStyle/>
        <a:p>
          <a:endParaRPr lang="en-US"/>
        </a:p>
      </dgm:t>
    </dgm:pt>
    <dgm:pt modelId="{6FA61E57-C0A6-4702-AA75-C2BC2A12FC6F}">
      <dgm:prSet/>
      <dgm:spPr/>
      <dgm:t>
        <a:bodyPr/>
        <a:lstStyle/>
        <a:p>
          <a:r>
            <a:rPr lang="en-US" dirty="0"/>
            <a:t>If you currently have an SBA loan they are very difficult to refinance.  However you can still apply for a second SBA loan to sit behind your current one</a:t>
          </a:r>
        </a:p>
      </dgm:t>
    </dgm:pt>
    <dgm:pt modelId="{B26B509B-AECC-4D06-9A59-A9A308DFB717}" type="parTrans" cxnId="{0B647BDB-EFC4-473D-97AC-416343D5DC88}">
      <dgm:prSet/>
      <dgm:spPr/>
      <dgm:t>
        <a:bodyPr/>
        <a:lstStyle/>
        <a:p>
          <a:endParaRPr lang="en-US"/>
        </a:p>
      </dgm:t>
    </dgm:pt>
    <dgm:pt modelId="{7F8613C7-FC07-4584-975D-50B31321ACAA}" type="sibTrans" cxnId="{0B647BDB-EFC4-473D-97AC-416343D5DC88}">
      <dgm:prSet/>
      <dgm:spPr/>
      <dgm:t>
        <a:bodyPr/>
        <a:lstStyle/>
        <a:p>
          <a:endParaRPr lang="en-US"/>
        </a:p>
      </dgm:t>
    </dgm:pt>
    <dgm:pt modelId="{437E9FD6-510F-40F4-A63F-053FBF0C8E74}" type="pres">
      <dgm:prSet presAssocID="{E742A586-08EE-4C47-88E2-71C48C60453B}" presName="outerComposite" presStyleCnt="0">
        <dgm:presLayoutVars>
          <dgm:chMax val="5"/>
          <dgm:dir/>
          <dgm:resizeHandles val="exact"/>
        </dgm:presLayoutVars>
      </dgm:prSet>
      <dgm:spPr/>
    </dgm:pt>
    <dgm:pt modelId="{47194172-FF5B-4B76-B84A-D0090224528F}" type="pres">
      <dgm:prSet presAssocID="{E742A586-08EE-4C47-88E2-71C48C60453B}" presName="dummyMaxCanvas" presStyleCnt="0">
        <dgm:presLayoutVars/>
      </dgm:prSet>
      <dgm:spPr/>
    </dgm:pt>
    <dgm:pt modelId="{3A9F6230-8EBD-4017-8059-2F392CA4E47E}" type="pres">
      <dgm:prSet presAssocID="{E742A586-08EE-4C47-88E2-71C48C60453B}" presName="FourNodes_1" presStyleLbl="node1" presStyleIdx="0" presStyleCnt="4">
        <dgm:presLayoutVars>
          <dgm:bulletEnabled val="1"/>
        </dgm:presLayoutVars>
      </dgm:prSet>
      <dgm:spPr/>
    </dgm:pt>
    <dgm:pt modelId="{CFB264EF-4007-461A-992D-CE3D79A2A031}" type="pres">
      <dgm:prSet presAssocID="{E742A586-08EE-4C47-88E2-71C48C60453B}" presName="FourNodes_2" presStyleLbl="node1" presStyleIdx="1" presStyleCnt="4">
        <dgm:presLayoutVars>
          <dgm:bulletEnabled val="1"/>
        </dgm:presLayoutVars>
      </dgm:prSet>
      <dgm:spPr/>
    </dgm:pt>
    <dgm:pt modelId="{31461827-EDE1-48B4-9A52-D8D2E095A49F}" type="pres">
      <dgm:prSet presAssocID="{E742A586-08EE-4C47-88E2-71C48C60453B}" presName="FourNodes_3" presStyleLbl="node1" presStyleIdx="2" presStyleCnt="4">
        <dgm:presLayoutVars>
          <dgm:bulletEnabled val="1"/>
        </dgm:presLayoutVars>
      </dgm:prSet>
      <dgm:spPr/>
    </dgm:pt>
    <dgm:pt modelId="{7FC0C4CE-1980-44D3-92FB-20E1041274A8}" type="pres">
      <dgm:prSet presAssocID="{E742A586-08EE-4C47-88E2-71C48C60453B}" presName="FourNodes_4" presStyleLbl="node1" presStyleIdx="3" presStyleCnt="4">
        <dgm:presLayoutVars>
          <dgm:bulletEnabled val="1"/>
        </dgm:presLayoutVars>
      </dgm:prSet>
      <dgm:spPr/>
    </dgm:pt>
    <dgm:pt modelId="{718B4080-06A2-4DC6-92B1-A3D47D68572B}" type="pres">
      <dgm:prSet presAssocID="{E742A586-08EE-4C47-88E2-71C48C60453B}" presName="FourConn_1-2" presStyleLbl="fgAccFollowNode1" presStyleIdx="0" presStyleCnt="3">
        <dgm:presLayoutVars>
          <dgm:bulletEnabled val="1"/>
        </dgm:presLayoutVars>
      </dgm:prSet>
      <dgm:spPr/>
    </dgm:pt>
    <dgm:pt modelId="{FFF97BDD-F1B3-474C-9C8E-580FF9F8C4C8}" type="pres">
      <dgm:prSet presAssocID="{E742A586-08EE-4C47-88E2-71C48C60453B}" presName="FourConn_2-3" presStyleLbl="fgAccFollowNode1" presStyleIdx="1" presStyleCnt="3">
        <dgm:presLayoutVars>
          <dgm:bulletEnabled val="1"/>
        </dgm:presLayoutVars>
      </dgm:prSet>
      <dgm:spPr/>
    </dgm:pt>
    <dgm:pt modelId="{83A7676D-0852-4B4C-A274-1C6403D1DD5A}" type="pres">
      <dgm:prSet presAssocID="{E742A586-08EE-4C47-88E2-71C48C60453B}" presName="FourConn_3-4" presStyleLbl="fgAccFollowNode1" presStyleIdx="2" presStyleCnt="3">
        <dgm:presLayoutVars>
          <dgm:bulletEnabled val="1"/>
        </dgm:presLayoutVars>
      </dgm:prSet>
      <dgm:spPr/>
    </dgm:pt>
    <dgm:pt modelId="{99960E4E-D694-4253-B97F-AAAF7A4990F7}" type="pres">
      <dgm:prSet presAssocID="{E742A586-08EE-4C47-88E2-71C48C60453B}" presName="FourNodes_1_text" presStyleLbl="node1" presStyleIdx="3" presStyleCnt="4">
        <dgm:presLayoutVars>
          <dgm:bulletEnabled val="1"/>
        </dgm:presLayoutVars>
      </dgm:prSet>
      <dgm:spPr/>
    </dgm:pt>
    <dgm:pt modelId="{9A2BE7FF-96A6-415A-94B4-62C794B097DE}" type="pres">
      <dgm:prSet presAssocID="{E742A586-08EE-4C47-88E2-71C48C60453B}" presName="FourNodes_2_text" presStyleLbl="node1" presStyleIdx="3" presStyleCnt="4">
        <dgm:presLayoutVars>
          <dgm:bulletEnabled val="1"/>
        </dgm:presLayoutVars>
      </dgm:prSet>
      <dgm:spPr/>
    </dgm:pt>
    <dgm:pt modelId="{D907411E-43A6-4B5C-BC94-585235367B57}" type="pres">
      <dgm:prSet presAssocID="{E742A586-08EE-4C47-88E2-71C48C60453B}" presName="FourNodes_3_text" presStyleLbl="node1" presStyleIdx="3" presStyleCnt="4">
        <dgm:presLayoutVars>
          <dgm:bulletEnabled val="1"/>
        </dgm:presLayoutVars>
      </dgm:prSet>
      <dgm:spPr/>
    </dgm:pt>
    <dgm:pt modelId="{FE671471-2717-4FC5-867C-E0791D666B34}" type="pres">
      <dgm:prSet presAssocID="{E742A586-08EE-4C47-88E2-71C48C60453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074D0D-F842-4E37-BD8C-523FCA5547E5}" type="presOf" srcId="{5A1ABC5D-F435-441F-B518-B0383DEE7377}" destId="{718B4080-06A2-4DC6-92B1-A3D47D68572B}" srcOrd="0" destOrd="0" presId="urn:microsoft.com/office/officeart/2005/8/layout/vProcess5"/>
    <dgm:cxn modelId="{E555D110-CEF5-4768-A3FE-CEC81C57D60A}" type="presOf" srcId="{6F0BEE49-3004-497F-A398-17B80B01E01C}" destId="{83A7676D-0852-4B4C-A274-1C6403D1DD5A}" srcOrd="0" destOrd="0" presId="urn:microsoft.com/office/officeart/2005/8/layout/vProcess5"/>
    <dgm:cxn modelId="{4016541C-E10F-49DA-84AA-C8F6EB901F75}" srcId="{E742A586-08EE-4C47-88E2-71C48C60453B}" destId="{44C5A09A-C593-4157-A2D5-C70EF6D1B5B7}" srcOrd="2" destOrd="0" parTransId="{2A7D9633-7242-45B2-9764-F77721158F3B}" sibTransId="{6F0BEE49-3004-497F-A398-17B80B01E01C}"/>
    <dgm:cxn modelId="{1BAE2564-AEDA-46A2-B42F-45C2BBD92D96}" type="presOf" srcId="{7A451595-2B6F-469E-A937-7BD3D7EB25D0}" destId="{9A2BE7FF-96A6-415A-94B4-62C794B097DE}" srcOrd="1" destOrd="0" presId="urn:microsoft.com/office/officeart/2005/8/layout/vProcess5"/>
    <dgm:cxn modelId="{EB569644-5A28-4738-96D7-A27ADE6C6880}" type="presOf" srcId="{93130F53-514D-4603-B493-6BD7CB495073}" destId="{99960E4E-D694-4253-B97F-AAAF7A4990F7}" srcOrd="1" destOrd="0" presId="urn:microsoft.com/office/officeart/2005/8/layout/vProcess5"/>
    <dgm:cxn modelId="{40F57550-7023-4724-9EAF-34B5F52866D3}" type="presOf" srcId="{93130F53-514D-4603-B493-6BD7CB495073}" destId="{3A9F6230-8EBD-4017-8059-2F392CA4E47E}" srcOrd="0" destOrd="0" presId="urn:microsoft.com/office/officeart/2005/8/layout/vProcess5"/>
    <dgm:cxn modelId="{99ECC274-5370-4BB0-8A6D-0B78C0604E92}" type="presOf" srcId="{105BBC97-A4CB-4CEE-B0BF-EF5E5858DF59}" destId="{FFF97BDD-F1B3-474C-9C8E-580FF9F8C4C8}" srcOrd="0" destOrd="0" presId="urn:microsoft.com/office/officeart/2005/8/layout/vProcess5"/>
    <dgm:cxn modelId="{C4EED576-93EA-46DB-91FE-29583E9F7ED6}" type="presOf" srcId="{E742A586-08EE-4C47-88E2-71C48C60453B}" destId="{437E9FD6-510F-40F4-A63F-053FBF0C8E74}" srcOrd="0" destOrd="0" presId="urn:microsoft.com/office/officeart/2005/8/layout/vProcess5"/>
    <dgm:cxn modelId="{5B59F457-E1C1-4ACD-A620-53B2B9B85605}" type="presOf" srcId="{44C5A09A-C593-4157-A2D5-C70EF6D1B5B7}" destId="{D907411E-43A6-4B5C-BC94-585235367B57}" srcOrd="1" destOrd="0" presId="urn:microsoft.com/office/officeart/2005/8/layout/vProcess5"/>
    <dgm:cxn modelId="{A2BAD57F-69BF-47FB-BB6E-7834F441D512}" srcId="{E742A586-08EE-4C47-88E2-71C48C60453B}" destId="{93130F53-514D-4603-B493-6BD7CB495073}" srcOrd="0" destOrd="0" parTransId="{E99D0C86-741F-40DE-A72C-FD99889F4840}" sibTransId="{5A1ABC5D-F435-441F-B518-B0383DEE7377}"/>
    <dgm:cxn modelId="{60B1E081-EA30-47F6-88F7-759B8F9DE637}" srcId="{E742A586-08EE-4C47-88E2-71C48C60453B}" destId="{7A451595-2B6F-469E-A937-7BD3D7EB25D0}" srcOrd="1" destOrd="0" parTransId="{CC813A98-C6D6-4CFE-A424-C4069ACAFFFE}" sibTransId="{105BBC97-A4CB-4CEE-B0BF-EF5E5858DF59}"/>
    <dgm:cxn modelId="{A2A9DFB7-99C1-4563-A667-A121D9B468F7}" type="presOf" srcId="{6FA61E57-C0A6-4702-AA75-C2BC2A12FC6F}" destId="{FE671471-2717-4FC5-867C-E0791D666B34}" srcOrd="1" destOrd="0" presId="urn:microsoft.com/office/officeart/2005/8/layout/vProcess5"/>
    <dgm:cxn modelId="{0B647BDB-EFC4-473D-97AC-416343D5DC88}" srcId="{E742A586-08EE-4C47-88E2-71C48C60453B}" destId="{6FA61E57-C0A6-4702-AA75-C2BC2A12FC6F}" srcOrd="3" destOrd="0" parTransId="{B26B509B-AECC-4D06-9A59-A9A308DFB717}" sibTransId="{7F8613C7-FC07-4584-975D-50B31321ACAA}"/>
    <dgm:cxn modelId="{745F80E5-5FCC-4571-B89B-63E26EB581D3}" type="presOf" srcId="{6FA61E57-C0A6-4702-AA75-C2BC2A12FC6F}" destId="{7FC0C4CE-1980-44D3-92FB-20E1041274A8}" srcOrd="0" destOrd="0" presId="urn:microsoft.com/office/officeart/2005/8/layout/vProcess5"/>
    <dgm:cxn modelId="{F4B45EF1-1893-47EB-AA02-FC6CA1D6B7F0}" type="presOf" srcId="{7A451595-2B6F-469E-A937-7BD3D7EB25D0}" destId="{CFB264EF-4007-461A-992D-CE3D79A2A031}" srcOrd="0" destOrd="0" presId="urn:microsoft.com/office/officeart/2005/8/layout/vProcess5"/>
    <dgm:cxn modelId="{2BAA35FA-D691-48C0-B60F-E2401DECDEF8}" type="presOf" srcId="{44C5A09A-C593-4157-A2D5-C70EF6D1B5B7}" destId="{31461827-EDE1-48B4-9A52-D8D2E095A49F}" srcOrd="0" destOrd="0" presId="urn:microsoft.com/office/officeart/2005/8/layout/vProcess5"/>
    <dgm:cxn modelId="{61593133-4EA5-47D8-BE09-CF452456936A}" type="presParOf" srcId="{437E9FD6-510F-40F4-A63F-053FBF0C8E74}" destId="{47194172-FF5B-4B76-B84A-D0090224528F}" srcOrd="0" destOrd="0" presId="urn:microsoft.com/office/officeart/2005/8/layout/vProcess5"/>
    <dgm:cxn modelId="{4EAA5C9C-4127-414F-ACB5-672422FF527A}" type="presParOf" srcId="{437E9FD6-510F-40F4-A63F-053FBF0C8E74}" destId="{3A9F6230-8EBD-4017-8059-2F392CA4E47E}" srcOrd="1" destOrd="0" presId="urn:microsoft.com/office/officeart/2005/8/layout/vProcess5"/>
    <dgm:cxn modelId="{DFA61F11-59D2-4633-BC17-C73D53EE4818}" type="presParOf" srcId="{437E9FD6-510F-40F4-A63F-053FBF0C8E74}" destId="{CFB264EF-4007-461A-992D-CE3D79A2A031}" srcOrd="2" destOrd="0" presId="urn:microsoft.com/office/officeart/2005/8/layout/vProcess5"/>
    <dgm:cxn modelId="{CA1D8C8F-15B0-4BB3-9E37-2F5A359CD307}" type="presParOf" srcId="{437E9FD6-510F-40F4-A63F-053FBF0C8E74}" destId="{31461827-EDE1-48B4-9A52-D8D2E095A49F}" srcOrd="3" destOrd="0" presId="urn:microsoft.com/office/officeart/2005/8/layout/vProcess5"/>
    <dgm:cxn modelId="{E366E83D-7741-47E8-BAA6-D1E619F96B47}" type="presParOf" srcId="{437E9FD6-510F-40F4-A63F-053FBF0C8E74}" destId="{7FC0C4CE-1980-44D3-92FB-20E1041274A8}" srcOrd="4" destOrd="0" presId="urn:microsoft.com/office/officeart/2005/8/layout/vProcess5"/>
    <dgm:cxn modelId="{C7D11E84-D443-4738-A94E-263FDF8261BF}" type="presParOf" srcId="{437E9FD6-510F-40F4-A63F-053FBF0C8E74}" destId="{718B4080-06A2-4DC6-92B1-A3D47D68572B}" srcOrd="5" destOrd="0" presId="urn:microsoft.com/office/officeart/2005/8/layout/vProcess5"/>
    <dgm:cxn modelId="{BAD03C90-1D33-4935-B917-A8080A1BF4D0}" type="presParOf" srcId="{437E9FD6-510F-40F4-A63F-053FBF0C8E74}" destId="{FFF97BDD-F1B3-474C-9C8E-580FF9F8C4C8}" srcOrd="6" destOrd="0" presId="urn:microsoft.com/office/officeart/2005/8/layout/vProcess5"/>
    <dgm:cxn modelId="{B123231A-51D7-4B2B-9909-F95AB9FB7FD2}" type="presParOf" srcId="{437E9FD6-510F-40F4-A63F-053FBF0C8E74}" destId="{83A7676D-0852-4B4C-A274-1C6403D1DD5A}" srcOrd="7" destOrd="0" presId="urn:microsoft.com/office/officeart/2005/8/layout/vProcess5"/>
    <dgm:cxn modelId="{106F309B-1F28-40CE-B981-3F8D5B96C60E}" type="presParOf" srcId="{437E9FD6-510F-40F4-A63F-053FBF0C8E74}" destId="{99960E4E-D694-4253-B97F-AAAF7A4990F7}" srcOrd="8" destOrd="0" presId="urn:microsoft.com/office/officeart/2005/8/layout/vProcess5"/>
    <dgm:cxn modelId="{522B53A1-3A27-48C1-9D21-40C0D94C1392}" type="presParOf" srcId="{437E9FD6-510F-40F4-A63F-053FBF0C8E74}" destId="{9A2BE7FF-96A6-415A-94B4-62C794B097DE}" srcOrd="9" destOrd="0" presId="urn:microsoft.com/office/officeart/2005/8/layout/vProcess5"/>
    <dgm:cxn modelId="{DE625DDD-9D52-469B-AF8F-DCBB001BD388}" type="presParOf" srcId="{437E9FD6-510F-40F4-A63F-053FBF0C8E74}" destId="{D907411E-43A6-4B5C-BC94-585235367B57}" srcOrd="10" destOrd="0" presId="urn:microsoft.com/office/officeart/2005/8/layout/vProcess5"/>
    <dgm:cxn modelId="{422B60DD-EFC1-4DEC-9549-7F5F8FB83C9C}" type="presParOf" srcId="{437E9FD6-510F-40F4-A63F-053FBF0C8E74}" destId="{FE671471-2717-4FC5-867C-E0791D666B3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3B694-D2EA-4E3B-A08D-CF93186AFE2A}">
      <dsp:nvSpPr>
        <dsp:cNvPr id="0" name=""/>
        <dsp:cNvSpPr/>
      </dsp:nvSpPr>
      <dsp:spPr>
        <a:xfrm>
          <a:off x="0" y="1630"/>
          <a:ext cx="7293610" cy="6949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F50C6-DE7B-4ADA-8EF2-9DD91AAA1B81}">
      <dsp:nvSpPr>
        <dsp:cNvPr id="0" name=""/>
        <dsp:cNvSpPr/>
      </dsp:nvSpPr>
      <dsp:spPr>
        <a:xfrm>
          <a:off x="210229" y="158000"/>
          <a:ext cx="382236" cy="382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84089-08DC-42EE-A89F-A61CC6C0C005}">
      <dsp:nvSpPr>
        <dsp:cNvPr id="0" name=""/>
        <dsp:cNvSpPr/>
      </dsp:nvSpPr>
      <dsp:spPr>
        <a:xfrm>
          <a:off x="802695" y="1630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Founder and CEO of Multifunding</a:t>
          </a:r>
        </a:p>
      </dsp:txBody>
      <dsp:txXfrm>
        <a:off x="802695" y="1630"/>
        <a:ext cx="6490914" cy="694974"/>
      </dsp:txXfrm>
    </dsp:sp>
    <dsp:sp modelId="{6B6BC799-E2E4-4825-9009-C3FF136E5408}">
      <dsp:nvSpPr>
        <dsp:cNvPr id="0" name=""/>
        <dsp:cNvSpPr/>
      </dsp:nvSpPr>
      <dsp:spPr>
        <a:xfrm>
          <a:off x="0" y="870349"/>
          <a:ext cx="7293610" cy="694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8620A-C0F7-4ADB-B72C-CA4C50592831}">
      <dsp:nvSpPr>
        <dsp:cNvPr id="0" name=""/>
        <dsp:cNvSpPr/>
      </dsp:nvSpPr>
      <dsp:spPr>
        <a:xfrm>
          <a:off x="210229" y="1026718"/>
          <a:ext cx="382236" cy="382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DB620-EFE0-47F4-B9CC-951EA1576540}">
      <dsp:nvSpPr>
        <dsp:cNvPr id="0" name=""/>
        <dsp:cNvSpPr/>
      </dsp:nvSpPr>
      <dsp:spPr>
        <a:xfrm>
          <a:off x="802695" y="870349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 columnist – on business lending issues</a:t>
          </a:r>
        </a:p>
      </dsp:txBody>
      <dsp:txXfrm>
        <a:off x="802695" y="870349"/>
        <a:ext cx="6490914" cy="694974"/>
      </dsp:txXfrm>
    </dsp:sp>
    <dsp:sp modelId="{007CDB42-A762-4534-BE2F-AEA19C90BE58}">
      <dsp:nvSpPr>
        <dsp:cNvPr id="0" name=""/>
        <dsp:cNvSpPr/>
      </dsp:nvSpPr>
      <dsp:spPr>
        <a:xfrm>
          <a:off x="0" y="1739067"/>
          <a:ext cx="7293610" cy="6949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F44D7-3B89-4A1F-8861-D4BD6D2C6F30}">
      <dsp:nvSpPr>
        <dsp:cNvPr id="0" name=""/>
        <dsp:cNvSpPr/>
      </dsp:nvSpPr>
      <dsp:spPr>
        <a:xfrm>
          <a:off x="210229" y="1895437"/>
          <a:ext cx="382236" cy="382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F5051-F5FE-4F41-A158-B0A289032739}">
      <dsp:nvSpPr>
        <dsp:cNvPr id="0" name=""/>
        <dsp:cNvSpPr/>
      </dsp:nvSpPr>
      <dsp:spPr>
        <a:xfrm>
          <a:off x="802695" y="1739067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Featured in WSJ, New York Times, Fox amongst others</a:t>
          </a:r>
        </a:p>
      </dsp:txBody>
      <dsp:txXfrm>
        <a:off x="802695" y="1739067"/>
        <a:ext cx="6490914" cy="694974"/>
      </dsp:txXfrm>
    </dsp:sp>
    <dsp:sp modelId="{2A56EC5B-C3EB-4234-BF05-C7E85AEDF7DD}">
      <dsp:nvSpPr>
        <dsp:cNvPr id="0" name=""/>
        <dsp:cNvSpPr/>
      </dsp:nvSpPr>
      <dsp:spPr>
        <a:xfrm>
          <a:off x="0" y="2607786"/>
          <a:ext cx="7293610" cy="6949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3EB6-D0E5-4A88-A68A-C522ACA5970A}">
      <dsp:nvSpPr>
        <dsp:cNvPr id="0" name=""/>
        <dsp:cNvSpPr/>
      </dsp:nvSpPr>
      <dsp:spPr>
        <a:xfrm>
          <a:off x="210229" y="2764155"/>
          <a:ext cx="382236" cy="3822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A2774-6EC6-468A-BB18-3B8FA5BB8442}">
      <dsp:nvSpPr>
        <dsp:cNvPr id="0" name=""/>
        <dsp:cNvSpPr/>
      </dsp:nvSpPr>
      <dsp:spPr>
        <a:xfrm>
          <a:off x="802695" y="2607786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Advised the White House, Federal Reserve and Treasury market on business credit markers</a:t>
          </a:r>
        </a:p>
      </dsp:txBody>
      <dsp:txXfrm>
        <a:off x="802695" y="2607786"/>
        <a:ext cx="6490914" cy="694974"/>
      </dsp:txXfrm>
    </dsp:sp>
    <dsp:sp modelId="{75380B28-DB1E-478B-841C-1D76D3D28E5B}">
      <dsp:nvSpPr>
        <dsp:cNvPr id="0" name=""/>
        <dsp:cNvSpPr/>
      </dsp:nvSpPr>
      <dsp:spPr>
        <a:xfrm>
          <a:off x="0" y="3476504"/>
          <a:ext cx="7293610" cy="6949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E3E9F-67A4-4A76-95F2-D3C5F90839A3}">
      <dsp:nvSpPr>
        <dsp:cNvPr id="0" name=""/>
        <dsp:cNvSpPr/>
      </dsp:nvSpPr>
      <dsp:spPr>
        <a:xfrm>
          <a:off x="210229" y="3632874"/>
          <a:ext cx="382236" cy="3822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88879-93C3-4998-B7F9-AA50C364AB40}">
      <dsp:nvSpPr>
        <dsp:cNvPr id="0" name=""/>
        <dsp:cNvSpPr/>
      </dsp:nvSpPr>
      <dsp:spPr>
        <a:xfrm>
          <a:off x="802695" y="3476504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Author of The Growth Dilemma</a:t>
          </a:r>
        </a:p>
      </dsp:txBody>
      <dsp:txXfrm>
        <a:off x="802695" y="3476504"/>
        <a:ext cx="6490914" cy="694974"/>
      </dsp:txXfrm>
    </dsp:sp>
    <dsp:sp modelId="{00D0DC3B-7A31-43F6-927E-D35896E71D18}">
      <dsp:nvSpPr>
        <dsp:cNvPr id="0" name=""/>
        <dsp:cNvSpPr/>
      </dsp:nvSpPr>
      <dsp:spPr>
        <a:xfrm>
          <a:off x="0" y="4345223"/>
          <a:ext cx="7293610" cy="6949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0491D-148E-47E0-85F3-0CBD6E29CD6D}">
      <dsp:nvSpPr>
        <dsp:cNvPr id="0" name=""/>
        <dsp:cNvSpPr/>
      </dsp:nvSpPr>
      <dsp:spPr>
        <a:xfrm>
          <a:off x="210229" y="4501592"/>
          <a:ext cx="382236" cy="3822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84AC4-7EF9-4738-89C6-226C873A640F}">
      <dsp:nvSpPr>
        <dsp:cNvPr id="0" name=""/>
        <dsp:cNvSpPr/>
      </dsp:nvSpPr>
      <dsp:spPr>
        <a:xfrm>
          <a:off x="802695" y="4345223"/>
          <a:ext cx="6490914" cy="69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51" tIns="73551" rIns="73551" bIns="73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EO – Board Member - Philadelphia</a:t>
          </a:r>
        </a:p>
      </dsp:txBody>
      <dsp:txXfrm>
        <a:off x="802695" y="4345223"/>
        <a:ext cx="6490914" cy="6949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6C19F-A40C-4B80-A771-5B954770C796}">
      <dsp:nvSpPr>
        <dsp:cNvPr id="0" name=""/>
        <dsp:cNvSpPr/>
      </dsp:nvSpPr>
      <dsp:spPr>
        <a:xfrm>
          <a:off x="886798" y="0"/>
          <a:ext cx="5330952" cy="533095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64508-7701-4A4A-BFB6-01EDAFA6CD58}">
      <dsp:nvSpPr>
        <dsp:cNvPr id="0" name=""/>
        <dsp:cNvSpPr/>
      </dsp:nvSpPr>
      <dsp:spPr>
        <a:xfrm>
          <a:off x="1393238" y="506440"/>
          <a:ext cx="2079071" cy="2079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may be eligible to get an SBA loan for $350K to shore up your balance sheet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10-year term,  5.75%  interest, monthly payments of $3,841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Personal guarantee, second lien, no pre-payment</a:t>
          </a:r>
        </a:p>
      </dsp:txBody>
      <dsp:txXfrm>
        <a:off x="1494730" y="607932"/>
        <a:ext cx="1876087" cy="1876087"/>
      </dsp:txXfrm>
    </dsp:sp>
    <dsp:sp modelId="{4B7C254C-CE96-4337-B82C-D9857B651E35}">
      <dsp:nvSpPr>
        <dsp:cNvPr id="0" name=""/>
        <dsp:cNvSpPr/>
      </dsp:nvSpPr>
      <dsp:spPr>
        <a:xfrm>
          <a:off x="3632238" y="506440"/>
          <a:ext cx="2079071" cy="20790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Regular government guarantee fees go away</a:t>
          </a:r>
        </a:p>
      </dsp:txBody>
      <dsp:txXfrm>
        <a:off x="3733730" y="607932"/>
        <a:ext cx="1876087" cy="1876087"/>
      </dsp:txXfrm>
    </dsp:sp>
    <dsp:sp modelId="{37D14A21-AD90-4411-ACEE-0C8EA1B90ECC}">
      <dsp:nvSpPr>
        <dsp:cNvPr id="0" name=""/>
        <dsp:cNvSpPr/>
      </dsp:nvSpPr>
      <dsp:spPr>
        <a:xfrm>
          <a:off x="1393238" y="2745440"/>
          <a:ext cx="2079071" cy="2079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SBA lines of credit will now be $1MM vs $350K</a:t>
          </a:r>
        </a:p>
      </dsp:txBody>
      <dsp:txXfrm>
        <a:off x="1494730" y="2846932"/>
        <a:ext cx="1876087" cy="1876087"/>
      </dsp:txXfrm>
    </dsp:sp>
    <dsp:sp modelId="{093E2F43-3EE9-41DF-9BC8-C75C22BB22B7}">
      <dsp:nvSpPr>
        <dsp:cNvPr id="0" name=""/>
        <dsp:cNvSpPr/>
      </dsp:nvSpPr>
      <dsp:spPr>
        <a:xfrm>
          <a:off x="3632238" y="2745440"/>
          <a:ext cx="2079071" cy="20790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Any loans &gt;$350K will require a clean first lien on all assets</a:t>
          </a:r>
        </a:p>
      </dsp:txBody>
      <dsp:txXfrm>
        <a:off x="3733730" y="2846932"/>
        <a:ext cx="1876087" cy="18760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072C2-D751-4C5C-B398-8346CAD84747}">
      <dsp:nvSpPr>
        <dsp:cNvPr id="0" name=""/>
        <dsp:cNvSpPr/>
      </dsp:nvSpPr>
      <dsp:spPr>
        <a:xfrm>
          <a:off x="0" y="2092"/>
          <a:ext cx="7293610" cy="1060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C80C-2E2A-4673-A35F-7968936082D1}">
      <dsp:nvSpPr>
        <dsp:cNvPr id="0" name=""/>
        <dsp:cNvSpPr/>
      </dsp:nvSpPr>
      <dsp:spPr>
        <a:xfrm>
          <a:off x="320818" y="240717"/>
          <a:ext cx="583306" cy="583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3F008-B223-4AF1-85EE-BF5CE95C54EC}">
      <dsp:nvSpPr>
        <dsp:cNvPr id="0" name=""/>
        <dsp:cNvSpPr/>
      </dsp:nvSpPr>
      <dsp:spPr>
        <a:xfrm>
          <a:off x="1224942" y="2092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FICO of 650 or higher</a:t>
          </a:r>
        </a:p>
      </dsp:txBody>
      <dsp:txXfrm>
        <a:off x="1224942" y="2092"/>
        <a:ext cx="6068667" cy="1060556"/>
      </dsp:txXfrm>
    </dsp:sp>
    <dsp:sp modelId="{5BC5D190-A178-4D9D-9042-273334AD1B19}">
      <dsp:nvSpPr>
        <dsp:cNvPr id="0" name=""/>
        <dsp:cNvSpPr/>
      </dsp:nvSpPr>
      <dsp:spPr>
        <a:xfrm>
          <a:off x="0" y="1327788"/>
          <a:ext cx="7293610" cy="1060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D05A1-85C9-4230-A701-88E90F3C78CE}">
      <dsp:nvSpPr>
        <dsp:cNvPr id="0" name=""/>
        <dsp:cNvSpPr/>
      </dsp:nvSpPr>
      <dsp:spPr>
        <a:xfrm>
          <a:off x="320818" y="1566413"/>
          <a:ext cx="583306" cy="583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F900-9078-42F9-BD67-8858066B9572}">
      <dsp:nvSpPr>
        <dsp:cNvPr id="0" name=""/>
        <dsp:cNvSpPr/>
      </dsp:nvSpPr>
      <dsp:spPr>
        <a:xfrm>
          <a:off x="1224942" y="1327788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Bankruptcies last five years</a:t>
          </a:r>
        </a:p>
      </dsp:txBody>
      <dsp:txXfrm>
        <a:off x="1224942" y="1327788"/>
        <a:ext cx="6068667" cy="1060556"/>
      </dsp:txXfrm>
    </dsp:sp>
    <dsp:sp modelId="{8E486C0F-9FEE-4B62-BB01-62949621B782}">
      <dsp:nvSpPr>
        <dsp:cNvPr id="0" name=""/>
        <dsp:cNvSpPr/>
      </dsp:nvSpPr>
      <dsp:spPr>
        <a:xfrm>
          <a:off x="0" y="2653484"/>
          <a:ext cx="7293610" cy="1060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AC2B-E66D-437E-AB84-BD39AA8A2903}">
      <dsp:nvSpPr>
        <dsp:cNvPr id="0" name=""/>
        <dsp:cNvSpPr/>
      </dsp:nvSpPr>
      <dsp:spPr>
        <a:xfrm>
          <a:off x="320818" y="2892109"/>
          <a:ext cx="583306" cy="5833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1A32-3AB2-4DBA-875D-2C2596652F90}">
      <dsp:nvSpPr>
        <dsp:cNvPr id="0" name=""/>
        <dsp:cNvSpPr/>
      </dsp:nvSpPr>
      <dsp:spPr>
        <a:xfrm>
          <a:off x="1224942" y="2653484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Been in Business for Two Years</a:t>
          </a:r>
        </a:p>
      </dsp:txBody>
      <dsp:txXfrm>
        <a:off x="1224942" y="2653484"/>
        <a:ext cx="6068667" cy="1060556"/>
      </dsp:txXfrm>
    </dsp:sp>
    <dsp:sp modelId="{DB6FF3D1-93BA-443E-8EC4-2425DCD3FC31}">
      <dsp:nvSpPr>
        <dsp:cNvPr id="0" name=""/>
        <dsp:cNvSpPr/>
      </dsp:nvSpPr>
      <dsp:spPr>
        <a:xfrm>
          <a:off x="0" y="3979179"/>
          <a:ext cx="7293610" cy="10605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0BFF-D565-4275-B0EB-F11C130B782B}">
      <dsp:nvSpPr>
        <dsp:cNvPr id="0" name=""/>
        <dsp:cNvSpPr/>
      </dsp:nvSpPr>
      <dsp:spPr>
        <a:xfrm>
          <a:off x="320818" y="4217805"/>
          <a:ext cx="583306" cy="5833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B15B4-334E-4B85-B0EC-5BD180C89C31}">
      <dsp:nvSpPr>
        <dsp:cNvPr id="0" name=""/>
        <dsp:cNvSpPr/>
      </dsp:nvSpPr>
      <dsp:spPr>
        <a:xfrm>
          <a:off x="1224942" y="3979179"/>
          <a:ext cx="6068667" cy="106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2" tIns="112242" rIns="112242" bIns="11224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Positive Cash Flow Last Year</a:t>
          </a:r>
        </a:p>
      </dsp:txBody>
      <dsp:txXfrm>
        <a:off x="1224942" y="3979179"/>
        <a:ext cx="6068667" cy="1060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4AAEB-4207-4EBC-8968-1F38B5761C86}">
      <dsp:nvSpPr>
        <dsp:cNvPr id="0" name=""/>
        <dsp:cNvSpPr/>
      </dsp:nvSpPr>
      <dsp:spPr>
        <a:xfrm>
          <a:off x="483305" y="1305914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77557-AC8A-4F93-8930-8B9AACA0C204}">
      <dsp:nvSpPr>
        <dsp:cNvPr id="0" name=""/>
        <dsp:cNvSpPr/>
      </dsp:nvSpPr>
      <dsp:spPr>
        <a:xfrm>
          <a:off x="761180" y="1583789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0CAD2-4D4F-4F50-83D8-8CF0EEA1E277}">
      <dsp:nvSpPr>
        <dsp:cNvPr id="0" name=""/>
        <dsp:cNvSpPr/>
      </dsp:nvSpPr>
      <dsp:spPr>
        <a:xfrm>
          <a:off x="66492" y="3015914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Best Case</a:t>
          </a:r>
        </a:p>
      </dsp:txBody>
      <dsp:txXfrm>
        <a:off x="66492" y="3015914"/>
        <a:ext cx="2137500" cy="720000"/>
      </dsp:txXfrm>
    </dsp:sp>
    <dsp:sp modelId="{499F0455-E57F-4F7A-BAEB-0251D86A7022}">
      <dsp:nvSpPr>
        <dsp:cNvPr id="0" name=""/>
        <dsp:cNvSpPr/>
      </dsp:nvSpPr>
      <dsp:spPr>
        <a:xfrm>
          <a:off x="2994867" y="1305914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5A07A-6C09-4E2D-909F-F59307FD247D}">
      <dsp:nvSpPr>
        <dsp:cNvPr id="0" name=""/>
        <dsp:cNvSpPr/>
      </dsp:nvSpPr>
      <dsp:spPr>
        <a:xfrm>
          <a:off x="3272742" y="1583789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BD8D9-2632-4CED-887E-ADCDC9FE8884}">
      <dsp:nvSpPr>
        <dsp:cNvPr id="0" name=""/>
        <dsp:cNvSpPr/>
      </dsp:nvSpPr>
      <dsp:spPr>
        <a:xfrm>
          <a:off x="2578055" y="3015914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Medium Case</a:t>
          </a:r>
        </a:p>
      </dsp:txBody>
      <dsp:txXfrm>
        <a:off x="2578055" y="3015914"/>
        <a:ext cx="2137500" cy="720000"/>
      </dsp:txXfrm>
    </dsp:sp>
    <dsp:sp modelId="{4E705EBF-92F6-4E84-8B31-8144EE278A56}">
      <dsp:nvSpPr>
        <dsp:cNvPr id="0" name=""/>
        <dsp:cNvSpPr/>
      </dsp:nvSpPr>
      <dsp:spPr>
        <a:xfrm>
          <a:off x="5506430" y="1305914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2522-6396-44EA-B6A0-D1F869004AD9}">
      <dsp:nvSpPr>
        <dsp:cNvPr id="0" name=""/>
        <dsp:cNvSpPr/>
      </dsp:nvSpPr>
      <dsp:spPr>
        <a:xfrm>
          <a:off x="5784305" y="1583789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499C2-8389-4E4E-9904-BBE68C5A3BDE}">
      <dsp:nvSpPr>
        <dsp:cNvPr id="0" name=""/>
        <dsp:cNvSpPr/>
      </dsp:nvSpPr>
      <dsp:spPr>
        <a:xfrm>
          <a:off x="5089617" y="3015914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Worst Case</a:t>
          </a:r>
        </a:p>
      </dsp:txBody>
      <dsp:txXfrm>
        <a:off x="5089617" y="3015914"/>
        <a:ext cx="21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418D1-C118-48BE-A738-3E73270AB2DD}">
      <dsp:nvSpPr>
        <dsp:cNvPr id="0" name=""/>
        <dsp:cNvSpPr/>
      </dsp:nvSpPr>
      <dsp:spPr>
        <a:xfrm>
          <a:off x="982805" y="13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C08ED-32C6-4DE5-9508-66EFF5E1B614}">
      <dsp:nvSpPr>
        <dsp:cNvPr id="0" name=""/>
        <dsp:cNvSpPr/>
      </dsp:nvSpPr>
      <dsp:spPr>
        <a:xfrm>
          <a:off x="1216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0163-37FF-40AD-95EF-7395FBA14D46}">
      <dsp:nvSpPr>
        <dsp:cNvPr id="0" name=""/>
        <dsp:cNvSpPr/>
      </dsp:nvSpPr>
      <dsp:spPr>
        <a:xfrm>
          <a:off x="631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SBA plans in progress</a:t>
          </a:r>
        </a:p>
      </dsp:txBody>
      <dsp:txXfrm>
        <a:off x="631805" y="1575914"/>
        <a:ext cx="1800000" cy="720000"/>
      </dsp:txXfrm>
    </dsp:sp>
    <dsp:sp modelId="{6D351A74-69AA-46AA-A3E0-DE4B64CA1800}">
      <dsp:nvSpPr>
        <dsp:cNvPr id="0" name=""/>
        <dsp:cNvSpPr/>
      </dsp:nvSpPr>
      <dsp:spPr>
        <a:xfrm>
          <a:off x="3097805" y="13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0296-1260-45AE-9E5C-2C66F78D58D7}">
      <dsp:nvSpPr>
        <dsp:cNvPr id="0" name=""/>
        <dsp:cNvSpPr/>
      </dsp:nvSpPr>
      <dsp:spPr>
        <a:xfrm>
          <a:off x="3331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6C03-8504-474A-9980-E9968CE74D67}">
      <dsp:nvSpPr>
        <dsp:cNvPr id="0" name=""/>
        <dsp:cNvSpPr/>
      </dsp:nvSpPr>
      <dsp:spPr>
        <a:xfrm>
          <a:off x="2746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Documents you should get together now</a:t>
          </a:r>
        </a:p>
      </dsp:txBody>
      <dsp:txXfrm>
        <a:off x="2746805" y="1575914"/>
        <a:ext cx="1800000" cy="720000"/>
      </dsp:txXfrm>
    </dsp:sp>
    <dsp:sp modelId="{43517DC5-4DDC-4974-B727-CF8A294577AC}">
      <dsp:nvSpPr>
        <dsp:cNvPr id="0" name=""/>
        <dsp:cNvSpPr/>
      </dsp:nvSpPr>
      <dsp:spPr>
        <a:xfrm>
          <a:off x="5212805" y="13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D567E-F058-4A94-8F83-EEA17C0807D9}">
      <dsp:nvSpPr>
        <dsp:cNvPr id="0" name=""/>
        <dsp:cNvSpPr/>
      </dsp:nvSpPr>
      <dsp:spPr>
        <a:xfrm>
          <a:off x="5446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84CF5-5D35-47BD-8842-94ABB32FC35B}">
      <dsp:nvSpPr>
        <dsp:cNvPr id="0" name=""/>
        <dsp:cNvSpPr/>
      </dsp:nvSpPr>
      <dsp:spPr>
        <a:xfrm>
          <a:off x="4861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Do you have liquidity you can leverage ?</a:t>
          </a:r>
        </a:p>
      </dsp:txBody>
      <dsp:txXfrm>
        <a:off x="4861805" y="1575914"/>
        <a:ext cx="1800000" cy="720000"/>
      </dsp:txXfrm>
    </dsp:sp>
    <dsp:sp modelId="{54AEECFA-492B-4760-AFB5-1BF1D60E1C43}">
      <dsp:nvSpPr>
        <dsp:cNvPr id="0" name=""/>
        <dsp:cNvSpPr/>
      </dsp:nvSpPr>
      <dsp:spPr>
        <a:xfrm>
          <a:off x="982805" y="274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A19E8-3BF9-43C7-9FDC-1395436E2C7A}">
      <dsp:nvSpPr>
        <dsp:cNvPr id="0" name=""/>
        <dsp:cNvSpPr/>
      </dsp:nvSpPr>
      <dsp:spPr>
        <a:xfrm>
          <a:off x="1216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38256-FADD-4FBD-B757-3092B918E426}">
      <dsp:nvSpPr>
        <dsp:cNvPr id="0" name=""/>
        <dsp:cNvSpPr/>
      </dsp:nvSpPr>
      <dsp:spPr>
        <a:xfrm>
          <a:off x="631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Tips to negotiate deferments on current loans</a:t>
          </a:r>
        </a:p>
      </dsp:txBody>
      <dsp:txXfrm>
        <a:off x="631805" y="4185914"/>
        <a:ext cx="1800000" cy="720000"/>
      </dsp:txXfrm>
    </dsp:sp>
    <dsp:sp modelId="{F44F75FB-E721-46E7-BBF2-D5ADC8DE15FD}">
      <dsp:nvSpPr>
        <dsp:cNvPr id="0" name=""/>
        <dsp:cNvSpPr/>
      </dsp:nvSpPr>
      <dsp:spPr>
        <a:xfrm>
          <a:off x="3097805" y="274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A83DD-F8BF-4D94-B58D-3B0C19F26A2F}">
      <dsp:nvSpPr>
        <dsp:cNvPr id="0" name=""/>
        <dsp:cNvSpPr/>
      </dsp:nvSpPr>
      <dsp:spPr>
        <a:xfrm>
          <a:off x="3331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CF3D8-C504-45FA-AB34-7B467DAE800D}">
      <dsp:nvSpPr>
        <dsp:cNvPr id="0" name=""/>
        <dsp:cNvSpPr/>
      </dsp:nvSpPr>
      <dsp:spPr>
        <a:xfrm>
          <a:off x="2746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Preparing a revised forecast / budget for 2020</a:t>
          </a:r>
        </a:p>
      </dsp:txBody>
      <dsp:txXfrm>
        <a:off x="2746805" y="4185914"/>
        <a:ext cx="1800000" cy="720000"/>
      </dsp:txXfrm>
    </dsp:sp>
    <dsp:sp modelId="{3CBB845A-7E1E-48B4-9773-2BB8AA02830B}">
      <dsp:nvSpPr>
        <dsp:cNvPr id="0" name=""/>
        <dsp:cNvSpPr/>
      </dsp:nvSpPr>
      <dsp:spPr>
        <a:xfrm>
          <a:off x="5212805" y="27459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C4B2D-4618-40FA-9CA6-16C475CAFE11}">
      <dsp:nvSpPr>
        <dsp:cNvPr id="0" name=""/>
        <dsp:cNvSpPr/>
      </dsp:nvSpPr>
      <dsp:spPr>
        <a:xfrm>
          <a:off x="5446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5D072-37C1-451C-8F06-8F85FC2E3964}">
      <dsp:nvSpPr>
        <dsp:cNvPr id="0" name=""/>
        <dsp:cNvSpPr/>
      </dsp:nvSpPr>
      <dsp:spPr>
        <a:xfrm>
          <a:off x="4861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Staying away from short-term on-line loans whenever possible</a:t>
          </a:r>
        </a:p>
      </dsp:txBody>
      <dsp:txXfrm>
        <a:off x="4861805" y="4185914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D3BB9-460A-45E4-8DBE-575431B3C5E8}">
      <dsp:nvSpPr>
        <dsp:cNvPr id="0" name=""/>
        <dsp:cNvSpPr/>
      </dsp:nvSpPr>
      <dsp:spPr>
        <a:xfrm>
          <a:off x="684820" y="833414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E6FA1-38C7-460D-B559-ED1FE346FEB5}">
      <dsp:nvSpPr>
        <dsp:cNvPr id="0" name=""/>
        <dsp:cNvSpPr/>
      </dsp:nvSpPr>
      <dsp:spPr>
        <a:xfrm>
          <a:off x="1116258" y="1264851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47D83-828A-4CEC-B6FF-8528280A54EC}">
      <dsp:nvSpPr>
        <dsp:cNvPr id="0" name=""/>
        <dsp:cNvSpPr/>
      </dsp:nvSpPr>
      <dsp:spPr>
        <a:xfrm>
          <a:off x="37664" y="3488414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SBA Emergency injury Disaster Loans</a:t>
          </a:r>
        </a:p>
      </dsp:txBody>
      <dsp:txXfrm>
        <a:off x="37664" y="3488414"/>
        <a:ext cx="3318750" cy="720000"/>
      </dsp:txXfrm>
    </dsp:sp>
    <dsp:sp modelId="{C7D2B33B-09EA-402F-BA84-4EE8C1DEDFFD}">
      <dsp:nvSpPr>
        <dsp:cNvPr id="0" name=""/>
        <dsp:cNvSpPr/>
      </dsp:nvSpPr>
      <dsp:spPr>
        <a:xfrm>
          <a:off x="4584351" y="833414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8B34E-647E-432C-9495-3C36A59A599F}">
      <dsp:nvSpPr>
        <dsp:cNvPr id="0" name=""/>
        <dsp:cNvSpPr/>
      </dsp:nvSpPr>
      <dsp:spPr>
        <a:xfrm>
          <a:off x="5015789" y="1264851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F711B-C064-46D1-ACBC-C921CE8D6D56}">
      <dsp:nvSpPr>
        <dsp:cNvPr id="0" name=""/>
        <dsp:cNvSpPr/>
      </dsp:nvSpPr>
      <dsp:spPr>
        <a:xfrm>
          <a:off x="3937195" y="3488414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Boosting Regular SBA programs</a:t>
          </a:r>
        </a:p>
      </dsp:txBody>
      <dsp:txXfrm>
        <a:off x="3937195" y="3488414"/>
        <a:ext cx="33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E084B-658B-4134-82F3-6EBE10A5A2B5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66ED5-3A65-4706-BDCC-4AA14ECB7D11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Substantial economic injury means the business is unable to meet its obligations and to pay its ordinary and necessary operating expenses</a:t>
          </a:r>
        </a:p>
      </dsp:txBody>
      <dsp:txXfrm>
        <a:off x="0" y="0"/>
        <a:ext cx="7728267" cy="1271831"/>
      </dsp:txXfrm>
    </dsp:sp>
    <dsp:sp modelId="{3219C2DA-08A3-42E3-A798-6B6BB5DCD072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0795" cap="flat" cmpd="sng" algn="ctr">
          <a:solidFill>
            <a:schemeClr val="accent2">
              <a:hueOff val="-54397"/>
              <a:satOff val="-314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330E1-2C6A-448A-B88C-517EBC7E525D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EIDLs provide the necessary working capital to help small businesses survive until normal operations resume after a disaster</a:t>
          </a:r>
        </a:p>
      </dsp:txBody>
      <dsp:txXfrm>
        <a:off x="0" y="1271831"/>
        <a:ext cx="7728267" cy="1271831"/>
      </dsp:txXfrm>
    </dsp:sp>
    <dsp:sp modelId="{BC9F4DB3-58D2-4CC6-BD7E-94663A583C23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2">
            <a:hueOff val="-108793"/>
            <a:satOff val="-6288"/>
            <a:lumOff val="8627"/>
            <a:alphaOff val="0"/>
          </a:schemeClr>
        </a:solidFill>
        <a:ln w="10795" cap="flat" cmpd="sng" algn="ctr">
          <a:solidFill>
            <a:schemeClr val="accent2">
              <a:hueOff val="-108793"/>
              <a:satOff val="-6288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272BB-FAAA-4D91-AD51-7AC38E49ED6E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SBA can provide up to $2 million to help meet financial obligations and operating expenses that could have been met had the disaster not occurred</a:t>
          </a:r>
        </a:p>
      </dsp:txBody>
      <dsp:txXfrm>
        <a:off x="0" y="2543662"/>
        <a:ext cx="7728267" cy="1271831"/>
      </dsp:txXfrm>
    </dsp:sp>
    <dsp:sp modelId="{2998EAD2-3452-4828-901A-2F1BB77197EC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0795" cap="flat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6DFC-B041-4A68-80A3-6FBE18A4520B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Your loan amount will be based on your actual economic injury and your company's financial needs.  They will review financials month by month</a:t>
          </a:r>
        </a:p>
      </dsp:txBody>
      <dsp:txXfrm>
        <a:off x="0" y="3815493"/>
        <a:ext cx="7728267" cy="1271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E3D52-9A64-417D-B0B4-EB74D867A419}">
      <dsp:nvSpPr>
        <dsp:cNvPr id="0" name=""/>
        <dsp:cNvSpPr/>
      </dsp:nvSpPr>
      <dsp:spPr>
        <a:xfrm>
          <a:off x="1003049" y="3052"/>
          <a:ext cx="2517862" cy="1510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interest rate on EIDLs will not exceed 4 percent per year. </a:t>
          </a:r>
        </a:p>
      </dsp:txBody>
      <dsp:txXfrm>
        <a:off x="1003049" y="3052"/>
        <a:ext cx="2517862" cy="1510717"/>
      </dsp:txXfrm>
    </dsp:sp>
    <dsp:sp modelId="{9CF27307-159D-40B0-81EC-343C6F4CBC41}">
      <dsp:nvSpPr>
        <dsp:cNvPr id="0" name=""/>
        <dsp:cNvSpPr/>
      </dsp:nvSpPr>
      <dsp:spPr>
        <a:xfrm>
          <a:off x="3772698" y="3052"/>
          <a:ext cx="2517862" cy="15107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term of these loans will not exceed 30 years.</a:t>
          </a:r>
        </a:p>
      </dsp:txBody>
      <dsp:txXfrm>
        <a:off x="3772698" y="3052"/>
        <a:ext cx="2517862" cy="1510717"/>
      </dsp:txXfrm>
    </dsp:sp>
    <dsp:sp modelId="{2C0D38D6-3896-4DE4-B0E4-90EAE47D8FAD}">
      <dsp:nvSpPr>
        <dsp:cNvPr id="0" name=""/>
        <dsp:cNvSpPr/>
      </dsp:nvSpPr>
      <dsp:spPr>
        <a:xfrm>
          <a:off x="1003049" y="1765555"/>
          <a:ext cx="2517862" cy="15107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repayment term will be determined by your ability to repay the loan.</a:t>
          </a:r>
        </a:p>
      </dsp:txBody>
      <dsp:txXfrm>
        <a:off x="1003049" y="1765555"/>
        <a:ext cx="2517862" cy="1510717"/>
      </dsp:txXfrm>
    </dsp:sp>
    <dsp:sp modelId="{55579674-60B4-4767-8A3D-ADD74D883434}">
      <dsp:nvSpPr>
        <dsp:cNvPr id="0" name=""/>
        <dsp:cNvSpPr/>
      </dsp:nvSpPr>
      <dsp:spPr>
        <a:xfrm>
          <a:off x="3772698" y="1765555"/>
          <a:ext cx="2517862" cy="15107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EIDL assistance is available only to small businesses when SBA determines they are unable to obtain credit elsewhere for requests &gt;$350K. </a:t>
          </a:r>
        </a:p>
      </dsp:txBody>
      <dsp:txXfrm>
        <a:off x="3772698" y="1765555"/>
        <a:ext cx="2517862" cy="1510717"/>
      </dsp:txXfrm>
    </dsp:sp>
    <dsp:sp modelId="{EFD94DA3-80FF-4E47-B252-5235D88DAC06}">
      <dsp:nvSpPr>
        <dsp:cNvPr id="0" name=""/>
        <dsp:cNvSpPr/>
      </dsp:nvSpPr>
      <dsp:spPr>
        <a:xfrm>
          <a:off x="1003049" y="3528059"/>
          <a:ext cx="2517862" cy="15107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maximum loan amount is $2 million</a:t>
          </a:r>
        </a:p>
      </dsp:txBody>
      <dsp:txXfrm>
        <a:off x="1003049" y="3528059"/>
        <a:ext cx="2517862" cy="1510717"/>
      </dsp:txXfrm>
    </dsp:sp>
    <dsp:sp modelId="{76FEE206-6E38-4ED2-9392-060C3362BE93}">
      <dsp:nvSpPr>
        <dsp:cNvPr id="0" name=""/>
        <dsp:cNvSpPr/>
      </dsp:nvSpPr>
      <dsp:spPr>
        <a:xfrm>
          <a:off x="3772698" y="3528059"/>
          <a:ext cx="2517862" cy="1510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Will most likely require a lien on your business and home </a:t>
          </a:r>
        </a:p>
      </dsp:txBody>
      <dsp:txXfrm>
        <a:off x="3772698" y="3528059"/>
        <a:ext cx="2517862" cy="1510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D807B-A1EE-4B72-A848-18114A69C59C}">
      <dsp:nvSpPr>
        <dsp:cNvPr id="0" name=""/>
        <dsp:cNvSpPr/>
      </dsp:nvSpPr>
      <dsp:spPr>
        <a:xfrm>
          <a:off x="1458722" y="2191"/>
          <a:ext cx="5834888" cy="9613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3" tIns="244182" rIns="113213" bIns="2441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Increase the 7(a) loan program, which includes the Community Advantage pilot program, authorization level by $50 billion. </a:t>
          </a:r>
        </a:p>
      </dsp:txBody>
      <dsp:txXfrm>
        <a:off x="1458722" y="2191"/>
        <a:ext cx="5834888" cy="961344"/>
      </dsp:txXfrm>
    </dsp:sp>
    <dsp:sp modelId="{01666FBD-5DCE-490C-9A9B-CEF256FF578A}">
      <dsp:nvSpPr>
        <dsp:cNvPr id="0" name=""/>
        <dsp:cNvSpPr/>
      </dsp:nvSpPr>
      <dsp:spPr>
        <a:xfrm>
          <a:off x="0" y="2191"/>
          <a:ext cx="1458722" cy="961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1" tIns="94960" rIns="77191" bIns="94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Increase</a:t>
          </a:r>
        </a:p>
      </dsp:txBody>
      <dsp:txXfrm>
        <a:off x="0" y="2191"/>
        <a:ext cx="1458722" cy="961344"/>
      </dsp:txXfrm>
    </dsp:sp>
    <dsp:sp modelId="{9FE5C4D5-30D7-4CF4-AE7F-759EF1ED1ACA}">
      <dsp:nvSpPr>
        <dsp:cNvPr id="0" name=""/>
        <dsp:cNvSpPr/>
      </dsp:nvSpPr>
      <dsp:spPr>
        <a:xfrm>
          <a:off x="1458722" y="1021216"/>
          <a:ext cx="5834888" cy="9613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3" tIns="244182" rIns="113213" bIns="2441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Allow any 7(a) borrower to use the proceeds of the loan for payroll support, including paid sick leave.</a:t>
          </a:r>
        </a:p>
      </dsp:txBody>
      <dsp:txXfrm>
        <a:off x="1458722" y="1021216"/>
        <a:ext cx="5834888" cy="961344"/>
      </dsp:txXfrm>
    </dsp:sp>
    <dsp:sp modelId="{BD57847F-0270-472D-B22C-C80DBD9ECF39}">
      <dsp:nvSpPr>
        <dsp:cNvPr id="0" name=""/>
        <dsp:cNvSpPr/>
      </dsp:nvSpPr>
      <dsp:spPr>
        <a:xfrm>
          <a:off x="0" y="1021216"/>
          <a:ext cx="1458722" cy="961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1" tIns="94960" rIns="77191" bIns="94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Allow</a:t>
          </a:r>
        </a:p>
      </dsp:txBody>
      <dsp:txXfrm>
        <a:off x="0" y="1021216"/>
        <a:ext cx="1458722" cy="961344"/>
      </dsp:txXfrm>
    </dsp:sp>
    <dsp:sp modelId="{8FD57C64-D564-4368-84EE-9964D99413BE}">
      <dsp:nvSpPr>
        <dsp:cNvPr id="0" name=""/>
        <dsp:cNvSpPr/>
      </dsp:nvSpPr>
      <dsp:spPr>
        <a:xfrm>
          <a:off x="1458722" y="2040242"/>
          <a:ext cx="5834888" cy="9613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3" tIns="244182" rIns="113213" bIns="2441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Waive all fees for all 7(a) loans for one year for both lenders and borrowers. </a:t>
          </a:r>
        </a:p>
      </dsp:txBody>
      <dsp:txXfrm>
        <a:off x="1458722" y="2040242"/>
        <a:ext cx="5834888" cy="961344"/>
      </dsp:txXfrm>
    </dsp:sp>
    <dsp:sp modelId="{9F66471D-83C9-4EBE-BAD6-B7A11DA23FFA}">
      <dsp:nvSpPr>
        <dsp:cNvPr id="0" name=""/>
        <dsp:cNvSpPr/>
      </dsp:nvSpPr>
      <dsp:spPr>
        <a:xfrm>
          <a:off x="0" y="2040242"/>
          <a:ext cx="1458722" cy="961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1" tIns="94960" rIns="77191" bIns="94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Waive</a:t>
          </a:r>
        </a:p>
      </dsp:txBody>
      <dsp:txXfrm>
        <a:off x="0" y="2040242"/>
        <a:ext cx="1458722" cy="961344"/>
      </dsp:txXfrm>
    </dsp:sp>
    <dsp:sp modelId="{33EAC9A1-3A8C-4B6A-817D-953CE95BC3B1}">
      <dsp:nvSpPr>
        <dsp:cNvPr id="0" name=""/>
        <dsp:cNvSpPr/>
      </dsp:nvSpPr>
      <dsp:spPr>
        <a:xfrm>
          <a:off x="1458722" y="3059267"/>
          <a:ext cx="5834888" cy="9613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3" tIns="244182" rIns="113213" bIns="2441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 90 percent loan guarantee for all loans, no matter the size. </a:t>
          </a:r>
        </a:p>
      </dsp:txBody>
      <dsp:txXfrm>
        <a:off x="1458722" y="3059267"/>
        <a:ext cx="5834888" cy="961344"/>
      </dsp:txXfrm>
    </dsp:sp>
    <dsp:sp modelId="{C3798DB7-1CFA-41B2-B027-4C96219D286A}">
      <dsp:nvSpPr>
        <dsp:cNvPr id="0" name=""/>
        <dsp:cNvSpPr/>
      </dsp:nvSpPr>
      <dsp:spPr>
        <a:xfrm>
          <a:off x="0" y="3059267"/>
          <a:ext cx="1458722" cy="961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1" tIns="94960" rIns="77191" bIns="94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</a:t>
          </a:r>
        </a:p>
      </dsp:txBody>
      <dsp:txXfrm>
        <a:off x="0" y="3059267"/>
        <a:ext cx="1458722" cy="961344"/>
      </dsp:txXfrm>
    </dsp:sp>
    <dsp:sp modelId="{E3A539BA-B111-410F-BC2B-02F344667624}">
      <dsp:nvSpPr>
        <dsp:cNvPr id="0" name=""/>
        <dsp:cNvSpPr/>
      </dsp:nvSpPr>
      <dsp:spPr>
        <a:xfrm>
          <a:off x="1458722" y="4078293"/>
          <a:ext cx="5834888" cy="96134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3" tIns="244182" rIns="113213" bIns="2441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Increase the loan limit for SBA Express from $350,000 to $1 million. This program currently provides an accelerated turnaround time of 36 hours for SBA review, and provides a revolving line of credit for small businesses. </a:t>
          </a:r>
        </a:p>
      </dsp:txBody>
      <dsp:txXfrm>
        <a:off x="1458722" y="4078293"/>
        <a:ext cx="5834888" cy="961344"/>
      </dsp:txXfrm>
    </dsp:sp>
    <dsp:sp modelId="{42C997A4-ED7E-4997-B9DA-58EBD3AB8BC4}">
      <dsp:nvSpPr>
        <dsp:cNvPr id="0" name=""/>
        <dsp:cNvSpPr/>
      </dsp:nvSpPr>
      <dsp:spPr>
        <a:xfrm>
          <a:off x="0" y="4078293"/>
          <a:ext cx="1458722" cy="9613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91" tIns="94960" rIns="77191" bIns="94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Increase</a:t>
          </a:r>
        </a:p>
      </dsp:txBody>
      <dsp:txXfrm>
        <a:off x="0" y="4078293"/>
        <a:ext cx="1458722" cy="961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30BA3-8A1E-4346-AA36-DE6B262580C1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AC9CC-6689-4A06-9990-7D074BA440FF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D0242-7621-4485-9AF4-94F2A4C13873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SBA lenders are incentivized to take on more risk and leveraging their processing and lending capabilities</a:t>
          </a:r>
        </a:p>
      </dsp:txBody>
      <dsp:txXfrm>
        <a:off x="1663397" y="615"/>
        <a:ext cx="5630212" cy="1440170"/>
      </dsp:txXfrm>
    </dsp:sp>
    <dsp:sp modelId="{AFCA574E-9293-4214-AF2F-3CE8C83306A0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9E5C5-C136-4D79-84DB-6D620F27B0E0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DB72B-A618-46C4-9584-D6C108B2AE10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Regular government guarantee fees go away</a:t>
          </a:r>
        </a:p>
      </dsp:txBody>
      <dsp:txXfrm>
        <a:off x="1663397" y="1800829"/>
        <a:ext cx="5630212" cy="1440170"/>
      </dsp:txXfrm>
    </dsp:sp>
    <dsp:sp modelId="{66782158-99AA-4014-BA45-0220CB8C0B7F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6D880-3189-4B99-8EDC-1944E24BAC93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B6AC6-DF62-4B86-B172-5CE90639E8C7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SBA lines of credit will now be $1MM vs $350K, but will likely require a regular 7a also</a:t>
          </a:r>
        </a:p>
      </dsp:txBody>
      <dsp:txXfrm>
        <a:off x="1663397" y="3601042"/>
        <a:ext cx="5630212" cy="1440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6D2E-C9E5-4134-8F64-5408C7DA246C}">
      <dsp:nvSpPr>
        <dsp:cNvPr id="0" name=""/>
        <dsp:cNvSpPr/>
      </dsp:nvSpPr>
      <dsp:spPr>
        <a:xfrm>
          <a:off x="0" y="374481"/>
          <a:ext cx="7728267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74904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Pros : Low Rates and Longer Paybacks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Cons: Expected to be slow and complex process : there will be no buffer between you and the government</a:t>
          </a:r>
        </a:p>
      </dsp:txBody>
      <dsp:txXfrm>
        <a:off x="0" y="374481"/>
        <a:ext cx="7728267" cy="1304100"/>
      </dsp:txXfrm>
    </dsp:sp>
    <dsp:sp modelId="{3ADBFD72-47A6-4DEF-9F7F-B27D6C43BD8C}">
      <dsp:nvSpPr>
        <dsp:cNvPr id="0" name=""/>
        <dsp:cNvSpPr/>
      </dsp:nvSpPr>
      <dsp:spPr>
        <a:xfrm>
          <a:off x="386413" y="108801"/>
          <a:ext cx="540978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Apply for an Emergency Loan</a:t>
          </a:r>
        </a:p>
      </dsp:txBody>
      <dsp:txXfrm>
        <a:off x="412352" y="134740"/>
        <a:ext cx="5357908" cy="479482"/>
      </dsp:txXfrm>
    </dsp:sp>
    <dsp:sp modelId="{9D033AAA-08F7-4CFD-BD00-7986D1D364D4}">
      <dsp:nvSpPr>
        <dsp:cNvPr id="0" name=""/>
        <dsp:cNvSpPr/>
      </dsp:nvSpPr>
      <dsp:spPr>
        <a:xfrm>
          <a:off x="0" y="2041461"/>
          <a:ext cx="7728267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54397"/>
              <a:satOff val="-314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74904" rIns="5997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Pros : Will likely get you to the finish line faster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Cons: Rates will be higher and payback faster then emergency loans</a:t>
          </a:r>
        </a:p>
      </dsp:txBody>
      <dsp:txXfrm>
        <a:off x="0" y="2041461"/>
        <a:ext cx="7728267" cy="1304100"/>
      </dsp:txXfrm>
    </dsp:sp>
    <dsp:sp modelId="{0FABCA96-9885-4B1D-9F1F-7453DAB17B7C}">
      <dsp:nvSpPr>
        <dsp:cNvPr id="0" name=""/>
        <dsp:cNvSpPr/>
      </dsp:nvSpPr>
      <dsp:spPr>
        <a:xfrm>
          <a:off x="386413" y="1775782"/>
          <a:ext cx="5409786" cy="531360"/>
        </a:xfrm>
        <a:prstGeom prst="roundRect">
          <a:avLst/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Leverage an Existing SBA Lender</a:t>
          </a:r>
        </a:p>
      </dsp:txBody>
      <dsp:txXfrm>
        <a:off x="412352" y="1801721"/>
        <a:ext cx="5357908" cy="479482"/>
      </dsp:txXfrm>
    </dsp:sp>
    <dsp:sp modelId="{78279CAD-A208-469A-9138-2034A018FA97}">
      <dsp:nvSpPr>
        <dsp:cNvPr id="0" name=""/>
        <dsp:cNvSpPr/>
      </dsp:nvSpPr>
      <dsp:spPr>
        <a:xfrm>
          <a:off x="0" y="3708442"/>
          <a:ext cx="77282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08793"/>
              <a:satOff val="-6288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F8048-5915-4E36-8484-AFC9734ADC6C}">
      <dsp:nvSpPr>
        <dsp:cNvPr id="0" name=""/>
        <dsp:cNvSpPr/>
      </dsp:nvSpPr>
      <dsp:spPr>
        <a:xfrm>
          <a:off x="386413" y="3442762"/>
          <a:ext cx="5409786" cy="531360"/>
        </a:xfrm>
        <a:prstGeom prst="roundRect">
          <a:avLst/>
        </a:prstGeom>
        <a:solidFill>
          <a:schemeClr val="accent2">
            <a:hueOff val="-108793"/>
            <a:satOff val="-6288"/>
            <a:lumOff val="86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Reality : Same SBA rules apply as yesterday</a:t>
          </a:r>
        </a:p>
      </dsp:txBody>
      <dsp:txXfrm>
        <a:off x="412352" y="3468701"/>
        <a:ext cx="5357908" cy="479482"/>
      </dsp:txXfrm>
    </dsp:sp>
    <dsp:sp modelId="{E8F9160B-B290-49AE-A60F-C11248F48BEC}">
      <dsp:nvSpPr>
        <dsp:cNvPr id="0" name=""/>
        <dsp:cNvSpPr/>
      </dsp:nvSpPr>
      <dsp:spPr>
        <a:xfrm>
          <a:off x="0" y="4524922"/>
          <a:ext cx="77282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53A8E-B877-44C7-9C3F-587CEA1D6EE3}">
      <dsp:nvSpPr>
        <dsp:cNvPr id="0" name=""/>
        <dsp:cNvSpPr/>
      </dsp:nvSpPr>
      <dsp:spPr>
        <a:xfrm>
          <a:off x="386413" y="4259242"/>
          <a:ext cx="5409786" cy="531360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Options are not Mutually Exclusive</a:t>
          </a:r>
        </a:p>
      </dsp:txBody>
      <dsp:txXfrm>
        <a:off x="412352" y="4285181"/>
        <a:ext cx="5357908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F6230-8EBD-4017-8059-2F392CA4E47E}">
      <dsp:nvSpPr>
        <dsp:cNvPr id="0" name=""/>
        <dsp:cNvSpPr/>
      </dsp:nvSpPr>
      <dsp:spPr>
        <a:xfrm>
          <a:off x="0" y="0"/>
          <a:ext cx="5834888" cy="1109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Every individual can be eligible for up to $5 million of SBA loans</a:t>
          </a:r>
        </a:p>
      </dsp:txBody>
      <dsp:txXfrm>
        <a:off x="32487" y="32487"/>
        <a:ext cx="4544245" cy="1044228"/>
      </dsp:txXfrm>
    </dsp:sp>
    <dsp:sp modelId="{CFB264EF-4007-461A-992D-CE3D79A2A031}">
      <dsp:nvSpPr>
        <dsp:cNvPr id="0" name=""/>
        <dsp:cNvSpPr/>
      </dsp:nvSpPr>
      <dsp:spPr>
        <a:xfrm>
          <a:off x="488671" y="1310875"/>
          <a:ext cx="5834888" cy="1109202"/>
        </a:xfrm>
        <a:prstGeom prst="roundRect">
          <a:avLst>
            <a:gd name="adj" fmla="val 10000"/>
          </a:avLst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an individual business has a loan of &gt;$350K the SBA will require a first lien on all of your business assets and a lien on your house</a:t>
          </a:r>
        </a:p>
      </dsp:txBody>
      <dsp:txXfrm>
        <a:off x="521158" y="1343362"/>
        <a:ext cx="4560260" cy="1044228"/>
      </dsp:txXfrm>
    </dsp:sp>
    <dsp:sp modelId="{31461827-EDE1-48B4-9A52-D8D2E095A49F}">
      <dsp:nvSpPr>
        <dsp:cNvPr id="0" name=""/>
        <dsp:cNvSpPr/>
      </dsp:nvSpPr>
      <dsp:spPr>
        <a:xfrm>
          <a:off x="970050" y="2621751"/>
          <a:ext cx="5834888" cy="1109202"/>
        </a:xfrm>
        <a:prstGeom prst="roundRect">
          <a:avLst>
            <a:gd name="adj" fmla="val 10000"/>
          </a:avLst>
        </a:prstGeom>
        <a:solidFill>
          <a:schemeClr val="accent2">
            <a:hueOff val="-108793"/>
            <a:satOff val="-6288"/>
            <a:lumOff val="86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your request is $350K or under the SBA lender can take a second lien on your business assets and is not required to take a lien on your house</a:t>
          </a:r>
        </a:p>
      </dsp:txBody>
      <dsp:txXfrm>
        <a:off x="1002537" y="2654238"/>
        <a:ext cx="4567554" cy="1044228"/>
      </dsp:txXfrm>
    </dsp:sp>
    <dsp:sp modelId="{7FC0C4CE-1980-44D3-92FB-20E1041274A8}">
      <dsp:nvSpPr>
        <dsp:cNvPr id="0" name=""/>
        <dsp:cNvSpPr/>
      </dsp:nvSpPr>
      <dsp:spPr>
        <a:xfrm>
          <a:off x="1458722" y="3932626"/>
          <a:ext cx="5834888" cy="1109202"/>
        </a:xfrm>
        <a:prstGeom prst="roundRect">
          <a:avLst>
            <a:gd name="adj" fmla="val 10000"/>
          </a:avLst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 currently have an SBA loan they are very difficult to refinance.  However you can still apply for a second SBA loan to sit behind your current one</a:t>
          </a:r>
        </a:p>
      </dsp:txBody>
      <dsp:txXfrm>
        <a:off x="1491209" y="3965113"/>
        <a:ext cx="4560260" cy="1044228"/>
      </dsp:txXfrm>
    </dsp:sp>
    <dsp:sp modelId="{718B4080-06A2-4DC6-92B1-A3D47D68572B}">
      <dsp:nvSpPr>
        <dsp:cNvPr id="0" name=""/>
        <dsp:cNvSpPr/>
      </dsp:nvSpPr>
      <dsp:spPr>
        <a:xfrm>
          <a:off x="5113906" y="849548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276127" y="849548"/>
        <a:ext cx="396539" cy="542538"/>
      </dsp:txXfrm>
    </dsp:sp>
    <dsp:sp modelId="{FFF97BDD-F1B3-474C-9C8E-580FF9F8C4C8}">
      <dsp:nvSpPr>
        <dsp:cNvPr id="0" name=""/>
        <dsp:cNvSpPr/>
      </dsp:nvSpPr>
      <dsp:spPr>
        <a:xfrm>
          <a:off x="5602578" y="2160423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29"/>
            <a:satOff val="-620"/>
            <a:lumOff val="1224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1129"/>
              <a:satOff val="-620"/>
              <a:lumOff val="1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764799" y="2160423"/>
        <a:ext cx="396539" cy="542538"/>
      </dsp:txXfrm>
    </dsp:sp>
    <dsp:sp modelId="{83A7676D-0852-4B4C-A274-1C6403D1DD5A}">
      <dsp:nvSpPr>
        <dsp:cNvPr id="0" name=""/>
        <dsp:cNvSpPr/>
      </dsp:nvSpPr>
      <dsp:spPr>
        <a:xfrm>
          <a:off x="6083956" y="3471299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58"/>
            <a:satOff val="-1241"/>
            <a:lumOff val="244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2258"/>
              <a:satOff val="-1241"/>
              <a:lumOff val="24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46177" y="3471299"/>
        <a:ext cx="396539" cy="542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sites/default/files/tools_sbf_sba202.pdf" TargetMode="External"/><Relationship Id="rId2" Type="http://schemas.openxmlformats.org/officeDocument/2006/relationships/hyperlink" Target="https://www.sba.gov/document/sba-form-413-personal-financial-statement-7a504-loans-surety-bon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loan.sba.gov/ela/Information/Index" TargetMode="External"/><Relationship Id="rId2" Type="http://schemas.openxmlformats.org/officeDocument/2006/relationships/hyperlink" Target="https://multifunding.tribe.s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ltifunding.com/heres-ho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loan.sba.gov/ela/Account/Login?ReturnUrl=%2Fela%2FLoanApplication%2FStartApplication" TargetMode="External"/><Relationship Id="rId2" Type="http://schemas.openxmlformats.org/officeDocument/2006/relationships/hyperlink" Target="https://disasterloan.sba.gov/ela/Declarations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sterloan.sba.gov/ela/Documents/Request%20for%20Transcript%20of%20Tax%20Return%20(IRS%20Form%204506T)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E7F40-EAF6-496A-8207-1FD5304D5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Managing Your Cash Flow During the CoronaVirus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6AA5E-DAE2-4FCE-8CF9-CD10C4765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Ami Kassar – </a:t>
            </a:r>
            <a:r>
              <a:rPr lang="en-US" sz="1800" dirty="0" err="1">
                <a:solidFill>
                  <a:srgbClr val="FFFFFF"/>
                </a:solidFill>
              </a:rPr>
              <a:t>Multifunding</a:t>
            </a:r>
            <a:endParaRPr lang="en-US" sz="1800" dirty="0">
              <a:solidFill>
                <a:srgbClr val="FFFFFF"/>
              </a:solidFill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</a:rPr>
              <a:t>3/17/2020</a:t>
            </a:r>
          </a:p>
        </p:txBody>
      </p:sp>
    </p:spTree>
    <p:extLst>
      <p:ext uri="{BB962C8B-B14F-4D97-AF65-F5344CB8AC3E}">
        <p14:creationId xmlns:p14="http://schemas.microsoft.com/office/powerpoint/2010/main" val="40305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BA748-3161-4023-99A9-F7F446DE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What That Means in English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73EAC-651D-40C2-8213-D6D02C3E4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71554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98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B0D6-1489-472C-B772-8CBBCE7F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Options To Consider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507A0F-1464-491E-8E63-D4BCEB2E7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585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40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B6218-6118-49BA-9456-FE607E11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Reality of SBA loans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C4DE69-4177-4D77-A3A5-BB3ACAB1E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24549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29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6EFC68-212A-47F8-9663-C40DB8D35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BA748-3161-4023-99A9-F7F446DE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What That Means in English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572F2-F60A-43C4-8AA1-DA8EC4715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73997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39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13B4-3E46-46C8-824C-9682E4C2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Requirements for $350K SBA loan 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255342-E51A-4019-9A1C-5DD22BA8C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6008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96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558C-BF25-4CFD-952E-D845D444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You Should Get Together Now</a:t>
            </a:r>
          </a:p>
        </p:txBody>
      </p:sp>
      <p:pic>
        <p:nvPicPr>
          <p:cNvPr id="5" name="Content Placeholder 4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0F098755-DD2B-49B3-9A87-093A4D6E9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95438"/>
            <a:ext cx="7315200" cy="3657599"/>
          </a:xfrm>
        </p:spPr>
      </p:pic>
    </p:spTree>
    <p:extLst>
      <p:ext uri="{BB962C8B-B14F-4D97-AF65-F5344CB8AC3E}">
        <p14:creationId xmlns:p14="http://schemas.microsoft.com/office/powerpoint/2010/main" val="380762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558C-BF25-4CFD-952E-D845D444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You Should Get Together Now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20C12-DDEF-42A5-97A1-28FEDE935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352" y="863600"/>
            <a:ext cx="4021971" cy="5121275"/>
          </a:xfrm>
        </p:spPr>
      </p:pic>
    </p:spTree>
    <p:extLst>
      <p:ext uri="{BB962C8B-B14F-4D97-AF65-F5344CB8AC3E}">
        <p14:creationId xmlns:p14="http://schemas.microsoft.com/office/powerpoint/2010/main" val="335148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558C-BF25-4CFD-952E-D845D444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You Should Get Together Now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11F713-2B1A-4D11-9998-72704A40D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403849"/>
            <a:ext cx="7315200" cy="4040777"/>
          </a:xfrm>
        </p:spPr>
      </p:pic>
    </p:spTree>
    <p:extLst>
      <p:ext uri="{BB962C8B-B14F-4D97-AF65-F5344CB8AC3E}">
        <p14:creationId xmlns:p14="http://schemas.microsoft.com/office/powerpoint/2010/main" val="30533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558C-BF25-4CFD-952E-D845D444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You Should Get Together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20312-EA29-4F80-A85A-13B74EAF6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Years of Business and Personal Tax Returns</a:t>
            </a:r>
          </a:p>
          <a:p>
            <a:r>
              <a:rPr lang="en-US" dirty="0"/>
              <a:t>If 2019 Tax Return are not available yet, 2019 Financials</a:t>
            </a:r>
          </a:p>
          <a:p>
            <a:r>
              <a:rPr lang="en-US" dirty="0"/>
              <a:t>Personal Financial Statement for any owners  &gt; 20%  can be downloaded here :   </a:t>
            </a:r>
            <a:r>
              <a:rPr lang="en-US" dirty="0">
                <a:hlinkClick r:id="rId2"/>
              </a:rPr>
              <a:t>https://www.sba.gov/document/sba-form-413-personal-financial-statement-7a504-loans-surety-bonds</a:t>
            </a:r>
            <a:endParaRPr lang="en-US" dirty="0"/>
          </a:p>
          <a:p>
            <a:r>
              <a:rPr lang="en-US" dirty="0"/>
              <a:t>Business Debt Schedule : Downloadable here :  </a:t>
            </a:r>
            <a:r>
              <a:rPr lang="en-US" dirty="0">
                <a:hlinkClick r:id="rId3"/>
              </a:rPr>
              <a:t>https://www.sba.gov/sites/default/files/tools_sbf_sba202.pdf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EBD-F434-466A-AFB6-FD3D56B6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to Leverage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C837-536C-4F09-B5B6-6E3283C3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Line of Credit Should Be Greater of</a:t>
            </a:r>
          </a:p>
          <a:p>
            <a:endParaRPr lang="en-US" dirty="0"/>
          </a:p>
          <a:p>
            <a:r>
              <a:rPr lang="en-US" dirty="0"/>
              <a:t>10% of top line sales</a:t>
            </a:r>
          </a:p>
          <a:p>
            <a:endParaRPr lang="en-US" dirty="0"/>
          </a:p>
          <a:p>
            <a:r>
              <a:rPr lang="en-US" dirty="0"/>
              <a:t>85% of A/R and 50% of Inventory</a:t>
            </a:r>
          </a:p>
        </p:txBody>
      </p:sp>
    </p:spTree>
    <p:extLst>
      <p:ext uri="{BB962C8B-B14F-4D97-AF65-F5344CB8AC3E}">
        <p14:creationId xmlns:p14="http://schemas.microsoft.com/office/powerpoint/2010/main" val="422239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A6F8D-7900-487D-BC65-5E4E8110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About </a:t>
            </a:r>
            <a:br>
              <a:rPr lang="en-US" dirty="0"/>
            </a:br>
            <a:r>
              <a:rPr lang="en-US" dirty="0"/>
              <a:t>Ami Kassar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D3EA8-1DF6-44EA-8FAF-DF146D844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2910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17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17AA2-5268-4228-884A-183409DF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Deferment of Current Loan Payments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7950-5B48-4016-B42F-B32147EB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If you are concerned about your ability to make loan payments over the next few months – it’s better to get ahead of it with your lenders and ask for support, then wait.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01E09-2E72-4CB0-890F-4EBAAC24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Revised Forecast / Budget for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3BF12B-06EA-4088-AE62-14B5D8B79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02360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68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8084-00D7-4A5B-B90E-A748DC14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On-Line Loans</a:t>
            </a:r>
          </a:p>
        </p:txBody>
      </p:sp>
      <p:pic>
        <p:nvPicPr>
          <p:cNvPr id="5" name="Content Placeholder 4" descr="A picture containing sitting, laying, surface, black&#10;&#10;Description automatically generated">
            <a:extLst>
              <a:ext uri="{FF2B5EF4-FFF2-40B4-BE49-F238E27FC236}">
                <a16:creationId xmlns:a16="http://schemas.microsoft.com/office/drawing/2014/main" id="{47D39499-2A87-40AB-ACD2-2F351DB81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95438"/>
            <a:ext cx="7315200" cy="3657599"/>
          </a:xfrm>
        </p:spPr>
      </p:pic>
    </p:spTree>
    <p:extLst>
      <p:ext uri="{BB962C8B-B14F-4D97-AF65-F5344CB8AC3E}">
        <p14:creationId xmlns:p14="http://schemas.microsoft.com/office/powerpoint/2010/main" val="244010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AAE5-1CDC-47F1-BD90-52EB636A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FE76-397C-4C77-A11C-607F28F8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Multifunding</a:t>
            </a:r>
            <a:r>
              <a:rPr lang="en-US" dirty="0"/>
              <a:t> On-Line Community </a:t>
            </a:r>
            <a:r>
              <a:rPr lang="en-US" dirty="0" err="1"/>
              <a:t>q@a</a:t>
            </a:r>
            <a:r>
              <a:rPr lang="en-US" dirty="0"/>
              <a:t>:  Pls stay engaged</a:t>
            </a:r>
          </a:p>
          <a:p>
            <a:r>
              <a:rPr lang="en-US" dirty="0">
                <a:hlinkClick r:id="rId2"/>
              </a:rPr>
              <a:t>https://multifunding.tribe.so/</a:t>
            </a:r>
            <a:endParaRPr lang="en-US" dirty="0"/>
          </a:p>
          <a:p>
            <a:r>
              <a:rPr lang="en-US" dirty="0"/>
              <a:t>SBA Disaster Loans </a:t>
            </a:r>
          </a:p>
          <a:p>
            <a:r>
              <a:rPr lang="en-US" dirty="0">
                <a:hlinkClick r:id="rId3"/>
              </a:rPr>
              <a:t>https://disasterloan.sba.gov/ela/Information/Index</a:t>
            </a:r>
            <a:endParaRPr lang="en-US" dirty="0"/>
          </a:p>
          <a:p>
            <a:r>
              <a:rPr lang="en-US" dirty="0" err="1"/>
              <a:t>Multifunding</a:t>
            </a:r>
            <a:endParaRPr lang="en-US" dirty="0"/>
          </a:p>
          <a:p>
            <a:r>
              <a:rPr lang="en-US" dirty="0">
                <a:hlinkClick r:id="rId4"/>
              </a:rPr>
              <a:t>https://www.multifunding.com/heres-how/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6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76F27-2DF8-4137-B8F5-E8C3C583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8B36C5-3BF0-4039-9391-6EAEBADB3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18730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4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DBFB2-D237-47A1-A57F-168BC7D8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SBA plans in progress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89686-C7DA-4250-B610-A48542F79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5888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66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2197-3FA0-497D-8EC6-12A0E00A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SBA Economic  Injury Disaster Loans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18DF-8EB8-4D1B-B7F9-0356F2A1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SBA will begin ASAP issuing Disaster Assistance Loans</a:t>
            </a:r>
          </a:p>
          <a:p>
            <a:r>
              <a:rPr lang="en-US" dirty="0">
                <a:solidFill>
                  <a:schemeClr val="tx1"/>
                </a:solidFill>
              </a:rPr>
              <a:t>States will have to declare disaster zones first, before the SBA starts processing loans in affected areas: current areas : California, Washington, Oregon, Idaho, Maine, New Hampshire, Connecticut, Massachusetts, New York, Rhode Island</a:t>
            </a:r>
          </a:p>
          <a:p>
            <a:r>
              <a:rPr lang="en-US" dirty="0">
                <a:solidFill>
                  <a:schemeClr val="tx1"/>
                </a:solidFill>
              </a:rPr>
              <a:t>These loans are processed, underwritten and issued by the government, not a lender – as traditionally done</a:t>
            </a:r>
          </a:p>
          <a:p>
            <a:r>
              <a:rPr lang="en-US" dirty="0">
                <a:solidFill>
                  <a:schemeClr val="tx1"/>
                </a:solidFill>
              </a:rPr>
              <a:t>Potentially Eligible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Businesses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Agricultural Cooperative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Private Nonprofit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73407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0DB3-89CA-4A71-BA35-F94340FB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SBA Economic Injury Disaster Loans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62FC6-CC7A-406B-A4B4-E064EC465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5114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44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7FE9C-87E8-4F1B-AEF3-BD682451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SBA Economic Injury Loans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AF23A-1944-4F96-8C10-4EE61E565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0103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05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DA622-54BD-4774-90B8-5C0C4192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SBA Economic Injury Loans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4BAA-F67A-4EFA-82A9-81137DF6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Where to check If your area is  eligible</a:t>
            </a:r>
          </a:p>
          <a:p>
            <a:pPr lvl="1"/>
            <a:r>
              <a:rPr lang="en-US" dirty="0">
                <a:hlinkClick r:id="rId2"/>
              </a:rPr>
              <a:t>https://disasterloan.sba.gov/ela/Declarations/Index</a:t>
            </a:r>
            <a:endParaRPr lang="en-US" dirty="0"/>
          </a:p>
          <a:p>
            <a:r>
              <a:rPr lang="en-US" dirty="0"/>
              <a:t>Where to apply</a:t>
            </a:r>
          </a:p>
          <a:p>
            <a:pPr lvl="1"/>
            <a:r>
              <a:rPr lang="en-US" dirty="0">
                <a:hlinkClick r:id="rId3"/>
              </a:rPr>
              <a:t>https://disasterloan.sba.gov/ela/Account/Login?ReturnUrl=%2Fela%2FLoanApplication%2FStartApplication</a:t>
            </a:r>
            <a:endParaRPr lang="en-US" dirty="0"/>
          </a:p>
          <a:p>
            <a:r>
              <a:rPr lang="en-US" dirty="0"/>
              <a:t>Where to submit the IRS 4506T</a:t>
            </a:r>
          </a:p>
          <a:p>
            <a:pPr lvl="1"/>
            <a:r>
              <a:rPr lang="en-US" dirty="0">
                <a:hlinkClick r:id="rId4"/>
              </a:rPr>
              <a:t>https://disasterloan.sba.gov/ela/Documents/Request%20for%20Transcript%20of%20Tax%20Return%20(IRS%20Form%204506T).aspx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F1C94-FB1E-41ED-BD02-A02F772A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Boosting Regular SBA Programs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0C8D0E-59AC-4943-BC6F-53912C3F6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6468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2789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1168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Frame</vt:lpstr>
      <vt:lpstr>Managing Your Cash Flow During the CoronaVirus Crisis</vt:lpstr>
      <vt:lpstr>About  Ami Kassar</vt:lpstr>
      <vt:lpstr>Agenda</vt:lpstr>
      <vt:lpstr>SBA plans in progress</vt:lpstr>
      <vt:lpstr>SBA Economic  Injury Disaster Loans</vt:lpstr>
      <vt:lpstr>SBA Economic Injury Disaster Loans</vt:lpstr>
      <vt:lpstr>SBA Economic Injury Loans</vt:lpstr>
      <vt:lpstr>SBA Economic Injury Loans</vt:lpstr>
      <vt:lpstr>Boosting Regular SBA Programs</vt:lpstr>
      <vt:lpstr>What That Means in English</vt:lpstr>
      <vt:lpstr>Options To Consider</vt:lpstr>
      <vt:lpstr>Reality of SBA loans</vt:lpstr>
      <vt:lpstr>What That Means in English</vt:lpstr>
      <vt:lpstr>Requirements for $350K SBA loan program</vt:lpstr>
      <vt:lpstr>Documents You Should Get Together Now</vt:lpstr>
      <vt:lpstr>Documents You Should Get Together Now</vt:lpstr>
      <vt:lpstr>Documents You Should Get Together Now</vt:lpstr>
      <vt:lpstr>Documents You Should Get Together Now</vt:lpstr>
      <vt:lpstr>Liquidity to Leverage</vt:lpstr>
      <vt:lpstr>Deferment of Current Loan Payments</vt:lpstr>
      <vt:lpstr>Revised Forecast / Budget for 2020</vt:lpstr>
      <vt:lpstr>Short Term On-Line Loans</vt:lpstr>
      <vt:lpstr>Follow Up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Cash Flow During the CoronaVirus Crisis</dc:title>
  <dc:creator>ami kassar</dc:creator>
  <cp:lastModifiedBy>ami kassar</cp:lastModifiedBy>
  <cp:revision>8</cp:revision>
  <dcterms:created xsi:type="dcterms:W3CDTF">2020-03-15T21:16:47Z</dcterms:created>
  <dcterms:modified xsi:type="dcterms:W3CDTF">2020-03-17T13:33:27Z</dcterms:modified>
</cp:coreProperties>
</file>